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notesMasterIdLst>
    <p:notesMasterId r:id="rId15"/>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3-1.png>
</file>

<file path=ppt/media/image-3-1.png>
</file>

<file path=ppt/media/image-3-2.png>
</file>

<file path=ppt/media/image-3-3.png>
</file>

<file path=ppt/media/image-3-4.png>
</file>

<file path=ppt/media/image-5-1.png>
</file>

<file path=ppt/media/image-5-2.png>
</file>

<file path=ppt/media/image-6-1.png>
</file>

<file path=ppt/media/image-7-1.png>
</file>

<file path=ppt/media/image-8-1.png>
</file>

<file path=ppt/media/image-8-2.png>
</file>

<file path=ppt/media/image-8-3.png>
</file>

<file path=ppt/media/image-8-4.png>
</file>

<file path=ppt/media/image-8-5.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hyperlink" Target="https://www.ossila.com/pages/solution-processing-techniques-comparison" TargetMode="External"/><Relationship Id="rId1" Type="http://schemas.openxmlformats.org/officeDocument/2006/relationships/image" Target="../media/image-13-1.png"/><Relationship Id="rId3" Type="http://schemas.openxmlformats.org/officeDocument/2006/relationships/slideLayout" Target="../slideLayouts/slideLayout14.xml"/><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345650"/>
            <a:ext cx="7556421" cy="2835116"/>
          </a:xfrm>
          <a:prstGeom prst="rect">
            <a:avLst/>
          </a:prstGeom>
          <a:noFill/>
          <a:ln/>
        </p:spPr>
        <p:txBody>
          <a:bodyPr wrap="squar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Thiết kế, Chế tạo Máy Tráng Phủ Màng Mỏng ứng dụng trong linh kiện chuyển đổi điện năng</a:t>
            </a:r>
            <a:endParaRPr lang="en-US" sz="4450" dirty="0"/>
          </a:p>
        </p:txBody>
      </p:sp>
      <p:sp>
        <p:nvSpPr>
          <p:cNvPr id="4" name="Text 1"/>
          <p:cNvSpPr/>
          <p:nvPr/>
        </p:nvSpPr>
        <p:spPr>
          <a:xfrm>
            <a:off x="6280190" y="5520928"/>
            <a:ext cx="7556421"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Phạm Duy Linh</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2721412"/>
            <a:ext cx="8058031"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Quy trình Kiểm thử và Đánh giá</a:t>
            </a:r>
            <a:endParaRPr lang="en-US" sz="4450" dirty="0"/>
          </a:p>
        </p:txBody>
      </p:sp>
      <p:sp>
        <p:nvSpPr>
          <p:cNvPr id="3" name="Text 1"/>
          <p:cNvSpPr/>
          <p:nvPr/>
        </p:nvSpPr>
        <p:spPr>
          <a:xfrm>
            <a:off x="793790" y="3997166"/>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000000"/>
                </a:solidFill>
                <a:latin typeface="Inter Bold" pitchFamily="34" charset="0"/>
                <a:ea typeface="Inter Bold" pitchFamily="34" charset="-122"/>
                <a:cs typeface="Inter Bold" pitchFamily="34" charset="-120"/>
              </a:rPr>
              <a:t>Kiểm thử hiệu năng</a:t>
            </a:r>
            <a:endParaRPr lang="en-US" sz="2200" dirty="0"/>
          </a:p>
        </p:txBody>
      </p:sp>
      <p:sp>
        <p:nvSpPr>
          <p:cNvPr id="4" name="Text 2"/>
          <p:cNvSpPr/>
          <p:nvPr/>
        </p:nvSpPr>
        <p:spPr>
          <a:xfrm>
            <a:off x="793790" y="4578310"/>
            <a:ext cx="3978116"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Đo độ đồng nhất và độ dày màng.</a:t>
            </a:r>
            <a:endParaRPr lang="en-US" sz="1750" dirty="0"/>
          </a:p>
        </p:txBody>
      </p:sp>
      <p:sp>
        <p:nvSpPr>
          <p:cNvPr id="5" name="Text 3"/>
          <p:cNvSpPr/>
          <p:nvPr/>
        </p:nvSpPr>
        <p:spPr>
          <a:xfrm>
            <a:off x="5332928" y="3997166"/>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000000"/>
                </a:solidFill>
                <a:latin typeface="Inter Bold" pitchFamily="34" charset="0"/>
                <a:ea typeface="Inter Bold" pitchFamily="34" charset="-122"/>
                <a:cs typeface="Inter Bold" pitchFamily="34" charset="-120"/>
              </a:rPr>
              <a:t>So sánh</a:t>
            </a:r>
            <a:endParaRPr lang="en-US" sz="2200" dirty="0"/>
          </a:p>
        </p:txBody>
      </p:sp>
      <p:sp>
        <p:nvSpPr>
          <p:cNvPr id="6" name="Text 4"/>
          <p:cNvSpPr/>
          <p:nvPr/>
        </p:nvSpPr>
        <p:spPr>
          <a:xfrm>
            <a:off x="5332928" y="4578310"/>
            <a:ext cx="3978116"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So sánh với sản phẩm thương mại.</a:t>
            </a:r>
            <a:endParaRPr lang="en-US" sz="1750" dirty="0"/>
          </a:p>
        </p:txBody>
      </p:sp>
      <p:sp>
        <p:nvSpPr>
          <p:cNvPr id="7" name="Text 5"/>
          <p:cNvSpPr/>
          <p:nvPr/>
        </p:nvSpPr>
        <p:spPr>
          <a:xfrm>
            <a:off x="9872067" y="3997166"/>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000000"/>
                </a:solidFill>
                <a:latin typeface="Inter Bold" pitchFamily="34" charset="0"/>
                <a:ea typeface="Inter Bold" pitchFamily="34" charset="-122"/>
                <a:cs typeface="Inter Bold" pitchFamily="34" charset="-120"/>
              </a:rPr>
              <a:t>Phân tích dữ liệu</a:t>
            </a:r>
            <a:endParaRPr lang="en-US" sz="2200" dirty="0"/>
          </a:p>
        </p:txBody>
      </p:sp>
      <p:sp>
        <p:nvSpPr>
          <p:cNvPr id="8" name="Text 6"/>
          <p:cNvSpPr/>
          <p:nvPr/>
        </p:nvSpPr>
        <p:spPr>
          <a:xfrm>
            <a:off x="9872067" y="4578310"/>
            <a:ext cx="3978116" cy="725805"/>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Đánh giá mối tương quan giữa các thông số.</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688788"/>
            <a:ext cx="7577614"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Kết quả và Đánh giá Hiệu quả</a:t>
            </a:r>
            <a:endParaRPr lang="en-US" sz="4450" dirty="0"/>
          </a:p>
        </p:txBody>
      </p:sp>
      <p:sp>
        <p:nvSpPr>
          <p:cNvPr id="3" name="Text 1"/>
          <p:cNvSpPr/>
          <p:nvPr/>
        </p:nvSpPr>
        <p:spPr>
          <a:xfrm>
            <a:off x="793790" y="3851196"/>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1"/>
            </a:pPr>
            <a:r>
              <a:rPr lang="en-US" sz="1750" spc="-36" kern="0" dirty="0">
                <a:solidFill>
                  <a:srgbClr val="272525"/>
                </a:solidFill>
                <a:latin typeface="Inter" pitchFamily="34" charset="0"/>
                <a:ea typeface="Inter" pitchFamily="34" charset="-122"/>
                <a:cs typeface="Inter" pitchFamily="34" charset="-120"/>
              </a:rPr>
              <a:t>Mẫu có lớp màng đồng nhất cho hiệu suất chuyển đổi năng lượng cao</a:t>
            </a:r>
            <a:endParaRPr lang="en-US" sz="1750" dirty="0"/>
          </a:p>
        </p:txBody>
      </p:sp>
      <p:sp>
        <p:nvSpPr>
          <p:cNvPr id="4" name="Text 2"/>
          <p:cNvSpPr/>
          <p:nvPr/>
        </p:nvSpPr>
        <p:spPr>
          <a:xfrm>
            <a:off x="793790" y="4293394"/>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2"/>
            </a:pPr>
            <a:r>
              <a:rPr lang="en-US" sz="1750" spc="-36" kern="0" dirty="0">
                <a:solidFill>
                  <a:srgbClr val="272525"/>
                </a:solidFill>
                <a:latin typeface="Inter" pitchFamily="34" charset="0"/>
                <a:ea typeface="Inter" pitchFamily="34" charset="-122"/>
                <a:cs typeface="Inter" pitchFamily="34" charset="-120"/>
              </a:rPr>
              <a:t>Hệ thống IoT cho phép giám sát, phân tích dữ liệu và điều chỉnh thông số kịp thời</a:t>
            </a:r>
            <a:endParaRPr lang="en-US" sz="1750" dirty="0"/>
          </a:p>
        </p:txBody>
      </p:sp>
      <p:sp>
        <p:nvSpPr>
          <p:cNvPr id="5" name="Text 3"/>
          <p:cNvSpPr/>
          <p:nvPr/>
        </p:nvSpPr>
        <p:spPr>
          <a:xfrm>
            <a:off x="793790" y="4735592"/>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3"/>
            </a:pPr>
            <a:r>
              <a:rPr lang="en-US" sz="1750" spc="-36" kern="0" dirty="0">
                <a:solidFill>
                  <a:srgbClr val="272525"/>
                </a:solidFill>
                <a:latin typeface="Inter" pitchFamily="34" charset="0"/>
                <a:ea typeface="Inter" pitchFamily="34" charset="-122"/>
                <a:cs typeface="Inter" pitchFamily="34" charset="-120"/>
              </a:rPr>
              <a:t>Nanogenerator chế tạo bằng blade coating có hiệu suất cạnh tranh về điện áp, dòng điện và chi phí sản xuất</a:t>
            </a:r>
            <a:endParaRPr lang="en-US" sz="1750" dirty="0"/>
          </a:p>
        </p:txBody>
      </p:sp>
      <p:sp>
        <p:nvSpPr>
          <p:cNvPr id="6" name="Text 4"/>
          <p:cNvSpPr/>
          <p:nvPr/>
        </p:nvSpPr>
        <p:spPr>
          <a:xfrm>
            <a:off x="793790" y="5177790"/>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4"/>
            </a:pPr>
            <a:r>
              <a:rPr lang="en-US" sz="1750" spc="-36" kern="0" dirty="0">
                <a:solidFill>
                  <a:srgbClr val="272525"/>
                </a:solidFill>
                <a:latin typeface="Inter" pitchFamily="34" charset="0"/>
                <a:ea typeface="Inter" pitchFamily="34" charset="-122"/>
                <a:cs typeface="Inter" pitchFamily="34" charset="-120"/>
              </a:rPr>
              <a:t>Đề xuất cải tiến: Tối ưu hóa điều kiện môi trường và dung dịch tiền chất, nâng cao tính ổn định của quá trình sản xuất</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1900833"/>
            <a:ext cx="12192000"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Kết luận Chung và Hướng Nghiên cứu Tương lai</a:t>
            </a:r>
            <a:endParaRPr lang="en-US" sz="4450" dirty="0"/>
          </a:p>
        </p:txBody>
      </p:sp>
      <p:sp>
        <p:nvSpPr>
          <p:cNvPr id="3" name="Text 1"/>
          <p:cNvSpPr/>
          <p:nvPr/>
        </p:nvSpPr>
        <p:spPr>
          <a:xfrm>
            <a:off x="793790" y="3029069"/>
            <a:ext cx="6244709" cy="725805"/>
          </a:xfrm>
          <a:prstGeom prst="rect">
            <a:avLst/>
          </a:prstGeom>
          <a:noFill/>
          <a:ln/>
        </p:spPr>
        <p:txBody>
          <a:bodyPr wrap="square" lIns="0" tIns="0" rIns="0" bIns="0" rtlCol="0" anchor="t"/>
          <a:lstStyle/>
          <a:p>
            <a:pPr marL="3429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Hệ thống máy tráng phủ sử dụng Doctor Blade Coating cho ra lớp màng mỏng đồng nhất, kiểm soát độ dày tốt</a:t>
            </a:r>
            <a:endParaRPr lang="en-US" sz="1750" dirty="0"/>
          </a:p>
        </p:txBody>
      </p:sp>
      <p:sp>
        <p:nvSpPr>
          <p:cNvPr id="4" name="Text 2"/>
          <p:cNvSpPr/>
          <p:nvPr/>
        </p:nvSpPr>
        <p:spPr>
          <a:xfrm>
            <a:off x="793790" y="3834170"/>
            <a:ext cx="6244709" cy="725805"/>
          </a:xfrm>
          <a:prstGeom prst="rect">
            <a:avLst/>
          </a:prstGeom>
          <a:noFill/>
          <a:ln/>
        </p:spPr>
        <p:txBody>
          <a:bodyPr wrap="square" lIns="0" tIns="0" rIns="0" bIns="0" rtlCol="0" anchor="t"/>
          <a:lstStyle/>
          <a:p>
            <a:pPr marL="3429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Tích hợp IoT giúp giám sát và điều khiển tự động, nâng cao hiệu suất chuyển đổi năng lượng của nanogenerator</a:t>
            </a:r>
            <a:endParaRPr lang="en-US" sz="1750" dirty="0"/>
          </a:p>
        </p:txBody>
      </p:sp>
      <p:sp>
        <p:nvSpPr>
          <p:cNvPr id="5" name="Text 3"/>
          <p:cNvSpPr/>
          <p:nvPr/>
        </p:nvSpPr>
        <p:spPr>
          <a:xfrm>
            <a:off x="7599521" y="3029069"/>
            <a:ext cx="6244709" cy="725805"/>
          </a:xfrm>
          <a:prstGeom prst="rect">
            <a:avLst/>
          </a:prstGeom>
          <a:noFill/>
          <a:ln/>
        </p:spPr>
        <p:txBody>
          <a:bodyPr wrap="square" lIns="0" tIns="0" rIns="0" bIns="0" rtlCol="0" anchor="t"/>
          <a:lstStyle/>
          <a:p>
            <a:pPr marL="3429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Kết quả thí nghiệm chứng minh tính khả thi của giải pháp cho sản xuất linh kiện chuyển đổi điện năng</a:t>
            </a:r>
            <a:endParaRPr lang="en-US" sz="1750" dirty="0"/>
          </a:p>
        </p:txBody>
      </p:sp>
      <p:sp>
        <p:nvSpPr>
          <p:cNvPr id="6" name="Text 4"/>
          <p:cNvSpPr/>
          <p:nvPr/>
        </p:nvSpPr>
        <p:spPr>
          <a:xfrm>
            <a:off x="7599521" y="3834170"/>
            <a:ext cx="6244709" cy="362903"/>
          </a:xfrm>
          <a:prstGeom prst="rect">
            <a:avLst/>
          </a:prstGeom>
          <a:noFill/>
          <a:ln/>
        </p:spPr>
        <p:txBody>
          <a:bodyPr wrap="none" lIns="0" tIns="0" rIns="0" bIns="0" rtlCol="0" anchor="t"/>
          <a:lstStyle/>
          <a:p>
            <a:pPr marL="3429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Hướng nghiên cứu tiếp theo:</a:t>
            </a:r>
            <a:endParaRPr lang="en-US" sz="1750" dirty="0"/>
          </a:p>
        </p:txBody>
      </p:sp>
      <p:sp>
        <p:nvSpPr>
          <p:cNvPr id="7" name="Text 5"/>
          <p:cNvSpPr/>
          <p:nvPr/>
        </p:nvSpPr>
        <p:spPr>
          <a:xfrm>
            <a:off x="7599521" y="4276368"/>
            <a:ext cx="6244709" cy="362903"/>
          </a:xfrm>
          <a:prstGeom prst="rect">
            <a:avLst/>
          </a:prstGeom>
          <a:noFill/>
          <a:ln/>
        </p:spPr>
        <p:txBody>
          <a:bodyPr wrap="none" lIns="0" tIns="0" rIns="0" bIns="0" rtlCol="0" anchor="t"/>
          <a:lstStyle/>
          <a:p>
            <a:pPr lvl="1" marL="6858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Cải tiến hệ thống điều khiển tự động</a:t>
            </a:r>
            <a:endParaRPr lang="en-US" sz="1750" dirty="0"/>
          </a:p>
        </p:txBody>
      </p:sp>
      <p:sp>
        <p:nvSpPr>
          <p:cNvPr id="8" name="Text 6"/>
          <p:cNvSpPr/>
          <p:nvPr/>
        </p:nvSpPr>
        <p:spPr>
          <a:xfrm>
            <a:off x="7599521" y="4718566"/>
            <a:ext cx="6244709" cy="725805"/>
          </a:xfrm>
          <a:prstGeom prst="rect">
            <a:avLst/>
          </a:prstGeom>
          <a:noFill/>
          <a:ln/>
        </p:spPr>
        <p:txBody>
          <a:bodyPr wrap="square" lIns="0" tIns="0" rIns="0" bIns="0" rtlCol="0" anchor="t"/>
          <a:lstStyle/>
          <a:p>
            <a:pPr lvl="1" marL="6858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Tối ưu hóa dung dịch tiền chất và điều kiện môi trường</a:t>
            </a:r>
            <a:endParaRPr lang="en-US" sz="1750" dirty="0"/>
          </a:p>
        </p:txBody>
      </p:sp>
      <p:sp>
        <p:nvSpPr>
          <p:cNvPr id="9" name="Text 7"/>
          <p:cNvSpPr/>
          <p:nvPr/>
        </p:nvSpPr>
        <p:spPr>
          <a:xfrm>
            <a:off x="7599521" y="5523667"/>
            <a:ext cx="6244709" cy="725805"/>
          </a:xfrm>
          <a:prstGeom prst="rect">
            <a:avLst/>
          </a:prstGeom>
          <a:noFill/>
          <a:ln/>
        </p:spPr>
        <p:txBody>
          <a:bodyPr wrap="square" lIns="0" tIns="0" rIns="0" bIns="0" rtlCol="0" anchor="t"/>
          <a:lstStyle/>
          <a:p>
            <a:pPr lvl="1" marL="6858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Mở rộng ứng dụng blade coating vào các lĩnh vực khác như cảm biến và thiết bị y tế</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75423"/>
            <a:ext cx="5670590"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Tài liệu Tham khảo</a:t>
            </a:r>
            <a:endParaRPr lang="en-US" sz="4450" dirty="0"/>
          </a:p>
        </p:txBody>
      </p:sp>
      <p:sp>
        <p:nvSpPr>
          <p:cNvPr id="4" name="Text 1"/>
          <p:cNvSpPr/>
          <p:nvPr/>
        </p:nvSpPr>
        <p:spPr>
          <a:xfrm>
            <a:off x="793790" y="2524363"/>
            <a:ext cx="7556421" cy="725805"/>
          </a:xfrm>
          <a:prstGeom prst="rect">
            <a:avLst/>
          </a:prstGeom>
          <a:noFill/>
          <a:ln/>
        </p:spPr>
        <p:txBody>
          <a:bodyPr wrap="square" lIns="0" tIns="0" rIns="0" bIns="0" rtlCol="0" anchor="t"/>
          <a:lstStyle/>
          <a:p>
            <a:pPr marL="3429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Wang, Z. L. (2006). \textit{Piezoelectric nanogenerators based on zinc oxide nanowire arrays}. Science, 312(5771), 242–246.</a:t>
            </a:r>
            <a:endParaRPr lang="en-US" sz="1750" dirty="0"/>
          </a:p>
        </p:txBody>
      </p:sp>
      <p:sp>
        <p:nvSpPr>
          <p:cNvPr id="5" name="Text 2"/>
          <p:cNvSpPr/>
          <p:nvPr/>
        </p:nvSpPr>
        <p:spPr>
          <a:xfrm>
            <a:off x="793790" y="3329464"/>
            <a:ext cx="7556421" cy="1088708"/>
          </a:xfrm>
          <a:prstGeom prst="rect">
            <a:avLst/>
          </a:prstGeom>
          <a:noFill/>
          <a:ln/>
        </p:spPr>
        <p:txBody>
          <a:bodyPr wrap="square" lIns="0" tIns="0" rIns="0" bIns="0" rtlCol="0" anchor="t"/>
          <a:lstStyle/>
          <a:p>
            <a:pPr marL="3429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Wang, Z. L. (2013). \textit{Triboelectric nanogenerators as new energy technology and self-powered sensors}. ACS Nano, 7(11), 9533–9557.</a:t>
            </a:r>
            <a:endParaRPr lang="en-US" sz="1750" dirty="0"/>
          </a:p>
        </p:txBody>
      </p:sp>
      <p:sp>
        <p:nvSpPr>
          <p:cNvPr id="6" name="Text 3"/>
          <p:cNvSpPr/>
          <p:nvPr/>
        </p:nvSpPr>
        <p:spPr>
          <a:xfrm>
            <a:off x="793790" y="4497467"/>
            <a:ext cx="7556421" cy="1088708"/>
          </a:xfrm>
          <a:prstGeom prst="rect">
            <a:avLst/>
          </a:prstGeom>
          <a:noFill/>
          <a:ln/>
        </p:spPr>
        <p:txBody>
          <a:bodyPr wrap="square" lIns="0" tIns="0" rIns="0" bIns="0" rtlCol="0" anchor="t"/>
          <a:lstStyle/>
          <a:p>
            <a:pPr marL="3429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Jiang, C., Fan, F., &amp; Wang, Z. L. (2018). \textit{Recent progress in triboelectric nanogenerators: From energy harvesting to self-powered sensors}. Advanced Energy Materials, 8(9), 1701342.</a:t>
            </a:r>
            <a:endParaRPr lang="en-US" sz="1750" dirty="0"/>
          </a:p>
        </p:txBody>
      </p:sp>
      <p:sp>
        <p:nvSpPr>
          <p:cNvPr id="7" name="Text 4"/>
          <p:cNvSpPr/>
          <p:nvPr/>
        </p:nvSpPr>
        <p:spPr>
          <a:xfrm>
            <a:off x="793790" y="5665470"/>
            <a:ext cx="7556421" cy="1088708"/>
          </a:xfrm>
          <a:prstGeom prst="rect">
            <a:avLst/>
          </a:prstGeom>
          <a:noFill/>
          <a:ln/>
        </p:spPr>
        <p:txBody>
          <a:bodyPr wrap="square" lIns="0" tIns="0" rIns="0" bIns="0" rtlCol="0" anchor="t"/>
          <a:lstStyle/>
          <a:p>
            <a:pPr marL="342900" indent="-342900">
              <a:lnSpc>
                <a:spcPts val="2850"/>
              </a:lnSpc>
              <a:buSzPct val="100000"/>
              <a:buChar char="•"/>
            </a:pPr>
            <a:r>
              <a:rPr lang="en-US" sz="1750" spc="-36" kern="0" dirty="0">
                <a:solidFill>
                  <a:srgbClr val="272525"/>
                </a:solidFill>
                <a:latin typeface="Inter" pitchFamily="34" charset="0"/>
                <a:ea typeface="Inter" pitchFamily="34" charset="-122"/>
                <a:cs typeface="Inter" pitchFamily="34" charset="-120"/>
              </a:rPr>
              <a:t>Ossila. (n.d.). \textit{Solution Processing Techniques Comparison}. Retrieved from \url{</a:t>
            </a:r>
            <a:pPr indent="0" marL="0">
              <a:lnSpc>
                <a:spcPts val="2850"/>
              </a:lnSpc>
              <a:buNone/>
            </a:pPr>
            <a:r>
              <a:rPr lang="en-US" sz="1750" u="sng" spc="-36" kern="0" dirty="0">
                <a:solidFill>
                  <a:srgbClr val="4950BC"/>
                </a:solidFill>
                <a:latin typeface="Inter" pitchFamily="34" charset="0"/>
                <a:ea typeface="Inter" pitchFamily="34" charset="-122"/>
                <a:cs typeface="Inter" pitchFamily="34" charset="-120"/>
                <a:hlinkClick r:id="rId2" invalidUrl="" action="" tgtFrame="" tooltip="" history="1" highlightClick="0" endSnd="0">
                  <a:extLst>
                    <a:ext uri="{A12FA001-AC4F-418D-AE19-62706E023703}">
                      <ahyp:hlinkClr xmlns:ahyp="http://schemas.microsoft.com/office/drawing/2018/hyperlinkcolor" val="tx"/>
                    </a:ext>
                  </a:extLst>
                </a:hlinkClick>
              </a:rPr>
              <a:t>https://www.ossila.com/pages/solution-processing-techniques-comparison</a:t>
            </a:r>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399586"/>
            <a:ext cx="5670590"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Mục Lục</a:t>
            </a:r>
            <a:endParaRPr lang="en-US" sz="4450" dirty="0"/>
          </a:p>
        </p:txBody>
      </p:sp>
      <p:sp>
        <p:nvSpPr>
          <p:cNvPr id="3" name="Shape 1"/>
          <p:cNvSpPr/>
          <p:nvPr/>
        </p:nvSpPr>
        <p:spPr>
          <a:xfrm>
            <a:off x="793790" y="3817144"/>
            <a:ext cx="510302" cy="510302"/>
          </a:xfrm>
          <a:prstGeom prst="roundRect">
            <a:avLst>
              <a:gd name="adj" fmla="val 18669"/>
            </a:avLst>
          </a:prstGeom>
          <a:solidFill>
            <a:srgbClr val="DADBF1"/>
          </a:solidFill>
          <a:ln w="7620">
            <a:solidFill>
              <a:srgbClr val="C0C1D7"/>
            </a:solidFill>
            <a:prstDash val="solid"/>
          </a:ln>
        </p:spPr>
      </p:sp>
      <p:sp>
        <p:nvSpPr>
          <p:cNvPr id="4" name="Text 2"/>
          <p:cNvSpPr/>
          <p:nvPr/>
        </p:nvSpPr>
        <p:spPr>
          <a:xfrm>
            <a:off x="980599" y="3902154"/>
            <a:ext cx="136565"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1</a:t>
            </a:r>
            <a:endParaRPr lang="en-US" sz="2650" dirty="0"/>
          </a:p>
        </p:txBody>
      </p:sp>
      <p:sp>
        <p:nvSpPr>
          <p:cNvPr id="5" name="Text 3"/>
          <p:cNvSpPr/>
          <p:nvPr/>
        </p:nvSpPr>
        <p:spPr>
          <a:xfrm>
            <a:off x="1530906" y="3817144"/>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Giới thiệu và Động cơ</a:t>
            </a:r>
            <a:endParaRPr lang="en-US" sz="2200" dirty="0"/>
          </a:p>
        </p:txBody>
      </p:sp>
      <p:sp>
        <p:nvSpPr>
          <p:cNvPr id="6" name="Shape 4"/>
          <p:cNvSpPr/>
          <p:nvPr/>
        </p:nvSpPr>
        <p:spPr>
          <a:xfrm>
            <a:off x="5216962" y="3817144"/>
            <a:ext cx="510302" cy="510302"/>
          </a:xfrm>
          <a:prstGeom prst="roundRect">
            <a:avLst>
              <a:gd name="adj" fmla="val 18669"/>
            </a:avLst>
          </a:prstGeom>
          <a:solidFill>
            <a:srgbClr val="DADBF1"/>
          </a:solidFill>
          <a:ln w="7620">
            <a:solidFill>
              <a:srgbClr val="C0C1D7"/>
            </a:solidFill>
            <a:prstDash val="solid"/>
          </a:ln>
        </p:spPr>
      </p:sp>
      <p:sp>
        <p:nvSpPr>
          <p:cNvPr id="7" name="Text 5"/>
          <p:cNvSpPr/>
          <p:nvPr/>
        </p:nvSpPr>
        <p:spPr>
          <a:xfrm>
            <a:off x="5370076" y="3902154"/>
            <a:ext cx="203954"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2</a:t>
            </a:r>
            <a:endParaRPr lang="en-US" sz="2650" dirty="0"/>
          </a:p>
        </p:txBody>
      </p:sp>
      <p:sp>
        <p:nvSpPr>
          <p:cNvPr id="8" name="Text 6"/>
          <p:cNvSpPr/>
          <p:nvPr/>
        </p:nvSpPr>
        <p:spPr>
          <a:xfrm>
            <a:off x="5954078" y="3817144"/>
            <a:ext cx="3459242" cy="708660"/>
          </a:xfrm>
          <a:prstGeom prst="rect">
            <a:avLst/>
          </a:prstGeom>
          <a:noFill/>
          <a:ln/>
        </p:spPr>
        <p:txBody>
          <a:bodyPr wrap="squar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Tổng quan công nghệ phủ màng mỏng</a:t>
            </a:r>
            <a:endParaRPr lang="en-US" sz="2200" dirty="0"/>
          </a:p>
        </p:txBody>
      </p:sp>
      <p:sp>
        <p:nvSpPr>
          <p:cNvPr id="9" name="Shape 7"/>
          <p:cNvSpPr/>
          <p:nvPr/>
        </p:nvSpPr>
        <p:spPr>
          <a:xfrm>
            <a:off x="9640133" y="3817144"/>
            <a:ext cx="510302" cy="510302"/>
          </a:xfrm>
          <a:prstGeom prst="roundRect">
            <a:avLst>
              <a:gd name="adj" fmla="val 18669"/>
            </a:avLst>
          </a:prstGeom>
          <a:solidFill>
            <a:srgbClr val="DADBF1"/>
          </a:solidFill>
          <a:ln w="7620">
            <a:solidFill>
              <a:srgbClr val="C0C1D7"/>
            </a:solidFill>
            <a:prstDash val="solid"/>
          </a:ln>
        </p:spPr>
      </p:sp>
      <p:sp>
        <p:nvSpPr>
          <p:cNvPr id="10" name="Text 8"/>
          <p:cNvSpPr/>
          <p:nvPr/>
        </p:nvSpPr>
        <p:spPr>
          <a:xfrm>
            <a:off x="9790509" y="3902154"/>
            <a:ext cx="209431"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3</a:t>
            </a:r>
            <a:endParaRPr lang="en-US" sz="2650" dirty="0"/>
          </a:p>
        </p:txBody>
      </p:sp>
      <p:sp>
        <p:nvSpPr>
          <p:cNvPr id="11" name="Text 9"/>
          <p:cNvSpPr/>
          <p:nvPr/>
        </p:nvSpPr>
        <p:spPr>
          <a:xfrm>
            <a:off x="10377249" y="3817144"/>
            <a:ext cx="3105864"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Thiết kế và Chế tạo Máy</a:t>
            </a:r>
            <a:endParaRPr lang="en-US" sz="2200" dirty="0"/>
          </a:p>
        </p:txBody>
      </p:sp>
      <p:sp>
        <p:nvSpPr>
          <p:cNvPr id="12" name="Shape 10"/>
          <p:cNvSpPr/>
          <p:nvPr/>
        </p:nvSpPr>
        <p:spPr>
          <a:xfrm>
            <a:off x="793790" y="5064562"/>
            <a:ext cx="510302" cy="510302"/>
          </a:xfrm>
          <a:prstGeom prst="roundRect">
            <a:avLst>
              <a:gd name="adj" fmla="val 18669"/>
            </a:avLst>
          </a:prstGeom>
          <a:solidFill>
            <a:srgbClr val="DADBF1"/>
          </a:solidFill>
          <a:ln w="7620">
            <a:solidFill>
              <a:srgbClr val="C0C1D7"/>
            </a:solidFill>
            <a:prstDash val="solid"/>
          </a:ln>
        </p:spPr>
      </p:sp>
      <p:sp>
        <p:nvSpPr>
          <p:cNvPr id="13" name="Text 11"/>
          <p:cNvSpPr/>
          <p:nvPr/>
        </p:nvSpPr>
        <p:spPr>
          <a:xfrm>
            <a:off x="938927" y="5149572"/>
            <a:ext cx="219908"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4</a:t>
            </a:r>
            <a:endParaRPr lang="en-US" sz="2650" dirty="0"/>
          </a:p>
        </p:txBody>
      </p:sp>
      <p:sp>
        <p:nvSpPr>
          <p:cNvPr id="14" name="Text 12"/>
          <p:cNvSpPr/>
          <p:nvPr/>
        </p:nvSpPr>
        <p:spPr>
          <a:xfrm>
            <a:off x="1530906" y="5064562"/>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Kiểm thử và Đánh giá</a:t>
            </a:r>
            <a:endParaRPr lang="en-US" sz="2200" dirty="0"/>
          </a:p>
        </p:txBody>
      </p:sp>
      <p:sp>
        <p:nvSpPr>
          <p:cNvPr id="15" name="Shape 13"/>
          <p:cNvSpPr/>
          <p:nvPr/>
        </p:nvSpPr>
        <p:spPr>
          <a:xfrm>
            <a:off x="7428667" y="5064562"/>
            <a:ext cx="510302" cy="510302"/>
          </a:xfrm>
          <a:prstGeom prst="roundRect">
            <a:avLst>
              <a:gd name="adj" fmla="val 18669"/>
            </a:avLst>
          </a:prstGeom>
          <a:solidFill>
            <a:srgbClr val="DADBF1"/>
          </a:solidFill>
          <a:ln w="7620">
            <a:solidFill>
              <a:srgbClr val="C0C1D7"/>
            </a:solidFill>
            <a:prstDash val="solid"/>
          </a:ln>
        </p:spPr>
      </p:sp>
      <p:sp>
        <p:nvSpPr>
          <p:cNvPr id="16" name="Text 14"/>
          <p:cNvSpPr/>
          <p:nvPr/>
        </p:nvSpPr>
        <p:spPr>
          <a:xfrm>
            <a:off x="7583091" y="5149572"/>
            <a:ext cx="201454"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5</a:t>
            </a:r>
            <a:endParaRPr lang="en-US" sz="2650" dirty="0"/>
          </a:p>
        </p:txBody>
      </p:sp>
      <p:sp>
        <p:nvSpPr>
          <p:cNvPr id="17" name="Text 15"/>
          <p:cNvSpPr/>
          <p:nvPr/>
        </p:nvSpPr>
        <p:spPr>
          <a:xfrm>
            <a:off x="8165783" y="5064562"/>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Ứng dụng và Kết luận</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2950" y="753189"/>
            <a:ext cx="7658100" cy="1326594"/>
          </a:xfrm>
          <a:prstGeom prst="rect">
            <a:avLst/>
          </a:prstGeom>
          <a:noFill/>
          <a:ln/>
        </p:spPr>
        <p:txBody>
          <a:bodyPr wrap="square" lIns="0" tIns="0" rIns="0" bIns="0" rtlCol="0" anchor="t"/>
          <a:lstStyle/>
          <a:p>
            <a:pPr indent="0" marL="0">
              <a:lnSpc>
                <a:spcPts val="5200"/>
              </a:lnSpc>
              <a:buNone/>
            </a:pPr>
            <a:r>
              <a:rPr lang="en-US" sz="4150" b="1" spc="-125" kern="0" dirty="0">
                <a:solidFill>
                  <a:srgbClr val="000000"/>
                </a:solidFill>
                <a:latin typeface="Inter Bold" pitchFamily="34" charset="0"/>
                <a:ea typeface="Inter Bold" pitchFamily="34" charset="-122"/>
                <a:cs typeface="Inter Bold" pitchFamily="34" charset="-120"/>
              </a:rPr>
              <a:t>Giới thiệu và Động cơ Nghiên cứu</a:t>
            </a:r>
            <a:endParaRPr lang="en-US" sz="4150" dirty="0"/>
          </a:p>
        </p:txBody>
      </p:sp>
      <p:sp>
        <p:nvSpPr>
          <p:cNvPr id="4" name="Text 1"/>
          <p:cNvSpPr/>
          <p:nvPr/>
        </p:nvSpPr>
        <p:spPr>
          <a:xfrm>
            <a:off x="742950" y="2398157"/>
            <a:ext cx="7658100" cy="1018699"/>
          </a:xfrm>
          <a:prstGeom prst="rect">
            <a:avLst/>
          </a:prstGeom>
          <a:noFill/>
          <a:ln/>
        </p:spPr>
        <p:txBody>
          <a:bodyPr wrap="square" lIns="0" tIns="0" rIns="0" bIns="0" rtlCol="0" anchor="t"/>
          <a:lstStyle/>
          <a:p>
            <a:pPr indent="0" marL="0">
              <a:lnSpc>
                <a:spcPts val="2650"/>
              </a:lnSpc>
              <a:buNone/>
            </a:pPr>
            <a:r>
              <a:rPr lang="en-US" sz="1650" spc="-33" kern="0" dirty="0">
                <a:solidFill>
                  <a:srgbClr val="272525"/>
                </a:solidFill>
                <a:latin typeface="Inter" pitchFamily="34" charset="0"/>
                <a:ea typeface="Inter" pitchFamily="34" charset="-122"/>
                <a:cs typeface="Inter" pitchFamily="34" charset="-120"/>
              </a:rPr>
              <a:t>Nhu cầu năng lượng sạch và bền vững tăng cao. IoT và ứng dụng tự cấp nguồn cho thiết bị thông minh phát triển. Nanogenerator chuyển đổi năng lượng cơ học thành điện năng. Màng mỏng đồng nhất tối ưu hóa hiệu suất.</a:t>
            </a:r>
            <a:endParaRPr lang="en-US" sz="1650" dirty="0"/>
          </a:p>
        </p:txBody>
      </p:sp>
      <p:pic>
        <p:nvPicPr>
          <p:cNvPr id="5" name="Image 1" descr="preencoded.png">    </p:cNvPr>
          <p:cNvPicPr>
            <a:picLocks noChangeAspect="1"/>
          </p:cNvPicPr>
          <p:nvPr/>
        </p:nvPicPr>
        <p:blipFill>
          <a:blip r:embed="rId2"/>
          <a:stretch>
            <a:fillRect/>
          </a:stretch>
        </p:blipFill>
        <p:spPr>
          <a:xfrm>
            <a:off x="742950" y="3655576"/>
            <a:ext cx="1061323" cy="1273612"/>
          </a:xfrm>
          <a:prstGeom prst="rect">
            <a:avLst/>
          </a:prstGeom>
        </p:spPr>
      </p:pic>
      <p:sp>
        <p:nvSpPr>
          <p:cNvPr id="6" name="Text 2"/>
          <p:cNvSpPr/>
          <p:nvPr/>
        </p:nvSpPr>
        <p:spPr>
          <a:xfrm>
            <a:off x="2122646" y="3867745"/>
            <a:ext cx="2653427" cy="331708"/>
          </a:xfrm>
          <a:prstGeom prst="rect">
            <a:avLst/>
          </a:prstGeom>
          <a:noFill/>
          <a:ln/>
        </p:spPr>
        <p:txBody>
          <a:bodyPr wrap="none" lIns="0" tIns="0" rIns="0" bIns="0" rtlCol="0" anchor="t"/>
          <a:lstStyle/>
          <a:p>
            <a:pPr algn="l" indent="0" marL="0">
              <a:lnSpc>
                <a:spcPts val="2600"/>
              </a:lnSpc>
              <a:buNone/>
            </a:pPr>
            <a:r>
              <a:rPr lang="en-US" sz="2050" b="1" spc="-63" kern="0" dirty="0">
                <a:solidFill>
                  <a:srgbClr val="272525"/>
                </a:solidFill>
                <a:latin typeface="Inter Bold" pitchFamily="34" charset="0"/>
                <a:ea typeface="Inter Bold" pitchFamily="34" charset="-122"/>
                <a:cs typeface="Inter Bold" pitchFamily="34" charset="-120"/>
              </a:rPr>
              <a:t>Năng lượng sạch</a:t>
            </a:r>
            <a:endParaRPr lang="en-US" sz="2050" dirty="0"/>
          </a:p>
        </p:txBody>
      </p:sp>
      <p:pic>
        <p:nvPicPr>
          <p:cNvPr id="7" name="Image 2" descr="preencoded.png">    </p:cNvPr>
          <p:cNvPicPr>
            <a:picLocks noChangeAspect="1"/>
          </p:cNvPicPr>
          <p:nvPr/>
        </p:nvPicPr>
        <p:blipFill>
          <a:blip r:embed="rId3"/>
          <a:stretch>
            <a:fillRect/>
          </a:stretch>
        </p:blipFill>
        <p:spPr>
          <a:xfrm>
            <a:off x="742950" y="4929188"/>
            <a:ext cx="1061323" cy="1273612"/>
          </a:xfrm>
          <a:prstGeom prst="rect">
            <a:avLst/>
          </a:prstGeom>
        </p:spPr>
      </p:pic>
      <p:sp>
        <p:nvSpPr>
          <p:cNvPr id="8" name="Text 3"/>
          <p:cNvSpPr/>
          <p:nvPr/>
        </p:nvSpPr>
        <p:spPr>
          <a:xfrm>
            <a:off x="2122646" y="5141357"/>
            <a:ext cx="2653427" cy="331708"/>
          </a:xfrm>
          <a:prstGeom prst="rect">
            <a:avLst/>
          </a:prstGeom>
          <a:noFill/>
          <a:ln/>
        </p:spPr>
        <p:txBody>
          <a:bodyPr wrap="none" lIns="0" tIns="0" rIns="0" bIns="0" rtlCol="0" anchor="t"/>
          <a:lstStyle/>
          <a:p>
            <a:pPr algn="l" indent="0" marL="0">
              <a:lnSpc>
                <a:spcPts val="2600"/>
              </a:lnSpc>
              <a:buNone/>
            </a:pPr>
            <a:r>
              <a:rPr lang="en-US" sz="2050" b="1" spc="-63" kern="0" dirty="0">
                <a:solidFill>
                  <a:srgbClr val="272525"/>
                </a:solidFill>
                <a:latin typeface="Inter Bold" pitchFamily="34" charset="0"/>
                <a:ea typeface="Inter Bold" pitchFamily="34" charset="-122"/>
                <a:cs typeface="Inter Bold" pitchFamily="34" charset="-120"/>
              </a:rPr>
              <a:t>IoT</a:t>
            </a:r>
            <a:endParaRPr lang="en-US" sz="2050" dirty="0"/>
          </a:p>
        </p:txBody>
      </p:sp>
      <p:pic>
        <p:nvPicPr>
          <p:cNvPr id="9" name="Image 3" descr="preencoded.png">    </p:cNvPr>
          <p:cNvPicPr>
            <a:picLocks noChangeAspect="1"/>
          </p:cNvPicPr>
          <p:nvPr/>
        </p:nvPicPr>
        <p:blipFill>
          <a:blip r:embed="rId4"/>
          <a:stretch>
            <a:fillRect/>
          </a:stretch>
        </p:blipFill>
        <p:spPr>
          <a:xfrm>
            <a:off x="742950" y="6202799"/>
            <a:ext cx="1061323" cy="1273612"/>
          </a:xfrm>
          <a:prstGeom prst="rect">
            <a:avLst/>
          </a:prstGeom>
        </p:spPr>
      </p:pic>
      <p:sp>
        <p:nvSpPr>
          <p:cNvPr id="10" name="Text 4"/>
          <p:cNvSpPr/>
          <p:nvPr/>
        </p:nvSpPr>
        <p:spPr>
          <a:xfrm>
            <a:off x="2122646" y="6414968"/>
            <a:ext cx="2653427" cy="331708"/>
          </a:xfrm>
          <a:prstGeom prst="rect">
            <a:avLst/>
          </a:prstGeom>
          <a:noFill/>
          <a:ln/>
        </p:spPr>
        <p:txBody>
          <a:bodyPr wrap="none" lIns="0" tIns="0" rIns="0" bIns="0" rtlCol="0" anchor="t"/>
          <a:lstStyle/>
          <a:p>
            <a:pPr algn="l" indent="0" marL="0">
              <a:lnSpc>
                <a:spcPts val="2600"/>
              </a:lnSpc>
              <a:buNone/>
            </a:pPr>
            <a:r>
              <a:rPr lang="en-US" sz="2050" b="1" spc="-63" kern="0" dirty="0">
                <a:solidFill>
                  <a:srgbClr val="272525"/>
                </a:solidFill>
                <a:latin typeface="Inter Bold" pitchFamily="34" charset="0"/>
                <a:ea typeface="Inter Bold" pitchFamily="34" charset="-122"/>
                <a:cs typeface="Inter Bold" pitchFamily="34" charset="-120"/>
              </a:rPr>
              <a:t>Nanogenerator</a:t>
            </a:r>
            <a:endParaRPr lang="en-US" sz="20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902863"/>
            <a:ext cx="11462147"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Tổng quan về Phương pháp phủ màng mỏng</a:t>
            </a:r>
            <a:endParaRPr lang="en-US" sz="4450" dirty="0"/>
          </a:p>
        </p:txBody>
      </p:sp>
      <p:sp>
        <p:nvSpPr>
          <p:cNvPr id="3" name="Text 1"/>
          <p:cNvSpPr/>
          <p:nvPr/>
        </p:nvSpPr>
        <p:spPr>
          <a:xfrm>
            <a:off x="793790" y="4178617"/>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000000"/>
                </a:solidFill>
                <a:latin typeface="Inter Bold" pitchFamily="34" charset="0"/>
                <a:ea typeface="Inter Bold" pitchFamily="34" charset="-122"/>
                <a:cs typeface="Inter Bold" pitchFamily="34" charset="-120"/>
              </a:rPr>
              <a:t>Spin Coating</a:t>
            </a:r>
            <a:endParaRPr lang="en-US" sz="2200" dirty="0"/>
          </a:p>
        </p:txBody>
      </p:sp>
      <p:sp>
        <p:nvSpPr>
          <p:cNvPr id="4" name="Text 2"/>
          <p:cNvSpPr/>
          <p:nvPr/>
        </p:nvSpPr>
        <p:spPr>
          <a:xfrm>
            <a:off x="793790" y="4759762"/>
            <a:ext cx="2845594"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Phủ bằng cách quay.</a:t>
            </a:r>
            <a:endParaRPr lang="en-US" sz="1750" dirty="0"/>
          </a:p>
        </p:txBody>
      </p:sp>
      <p:sp>
        <p:nvSpPr>
          <p:cNvPr id="5" name="Text 3"/>
          <p:cNvSpPr/>
          <p:nvPr/>
        </p:nvSpPr>
        <p:spPr>
          <a:xfrm>
            <a:off x="4200406" y="4178617"/>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000000"/>
                </a:solidFill>
                <a:latin typeface="Inter Bold" pitchFamily="34" charset="0"/>
                <a:ea typeface="Inter Bold" pitchFamily="34" charset="-122"/>
                <a:cs typeface="Inter Bold" pitchFamily="34" charset="-120"/>
              </a:rPr>
              <a:t>Doctor Blade Coating</a:t>
            </a:r>
            <a:endParaRPr lang="en-US" sz="2200" dirty="0"/>
          </a:p>
        </p:txBody>
      </p:sp>
      <p:sp>
        <p:nvSpPr>
          <p:cNvPr id="6" name="Text 4"/>
          <p:cNvSpPr/>
          <p:nvPr/>
        </p:nvSpPr>
        <p:spPr>
          <a:xfrm>
            <a:off x="4200406" y="4759762"/>
            <a:ext cx="2845594"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Phủ bằng lưỡi dao.</a:t>
            </a:r>
            <a:endParaRPr lang="en-US" sz="1750" dirty="0"/>
          </a:p>
        </p:txBody>
      </p:sp>
      <p:sp>
        <p:nvSpPr>
          <p:cNvPr id="7" name="Text 5"/>
          <p:cNvSpPr/>
          <p:nvPr/>
        </p:nvSpPr>
        <p:spPr>
          <a:xfrm>
            <a:off x="7607022" y="4178617"/>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000000"/>
                </a:solidFill>
                <a:latin typeface="Inter Bold" pitchFamily="34" charset="0"/>
                <a:ea typeface="Inter Bold" pitchFamily="34" charset="-122"/>
                <a:cs typeface="Inter Bold" pitchFamily="34" charset="-120"/>
              </a:rPr>
              <a:t>Slot-Die Coating</a:t>
            </a:r>
            <a:endParaRPr lang="en-US" sz="2200" dirty="0"/>
          </a:p>
        </p:txBody>
      </p:sp>
      <p:sp>
        <p:nvSpPr>
          <p:cNvPr id="8" name="Text 6"/>
          <p:cNvSpPr/>
          <p:nvPr/>
        </p:nvSpPr>
        <p:spPr>
          <a:xfrm>
            <a:off x="7607022" y="4759762"/>
            <a:ext cx="2845594"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Phủ bằng khuôn khe.</a:t>
            </a:r>
            <a:endParaRPr lang="en-US" sz="1750" dirty="0"/>
          </a:p>
        </p:txBody>
      </p:sp>
      <p:sp>
        <p:nvSpPr>
          <p:cNvPr id="9" name="Text 7"/>
          <p:cNvSpPr/>
          <p:nvPr/>
        </p:nvSpPr>
        <p:spPr>
          <a:xfrm>
            <a:off x="11013638" y="4178617"/>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000000"/>
                </a:solidFill>
                <a:latin typeface="Inter Bold" pitchFamily="34" charset="0"/>
                <a:ea typeface="Inter Bold" pitchFamily="34" charset="-122"/>
                <a:cs typeface="Inter Bold" pitchFamily="34" charset="-120"/>
              </a:rPr>
              <a:t>Inkjet Printing</a:t>
            </a:r>
            <a:endParaRPr lang="en-US" sz="2200" dirty="0"/>
          </a:p>
        </p:txBody>
      </p:sp>
      <p:sp>
        <p:nvSpPr>
          <p:cNvPr id="10" name="Text 8"/>
          <p:cNvSpPr/>
          <p:nvPr/>
        </p:nvSpPr>
        <p:spPr>
          <a:xfrm>
            <a:off x="11013638" y="4759762"/>
            <a:ext cx="2845594"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Phủ bằng in phun.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1655088"/>
            <a:ext cx="4919424" cy="4919424"/>
          </a:xfrm>
          <a:prstGeom prst="rect">
            <a:avLst/>
          </a:prstGeom>
        </p:spPr>
      </p:pic>
      <p:sp>
        <p:nvSpPr>
          <p:cNvPr id="4" name="Text 0"/>
          <p:cNvSpPr/>
          <p:nvPr/>
        </p:nvSpPr>
        <p:spPr>
          <a:xfrm>
            <a:off x="6280190" y="678775"/>
            <a:ext cx="7556421" cy="1417558"/>
          </a:xfrm>
          <a:prstGeom prst="rect">
            <a:avLst/>
          </a:prstGeom>
          <a:noFill/>
          <a:ln/>
        </p:spPr>
        <p:txBody>
          <a:bodyPr wrap="squar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Lý do chọn Doctor Blade Coating</a:t>
            </a:r>
            <a:endParaRPr lang="en-US" sz="4450" dirty="0"/>
          </a:p>
        </p:txBody>
      </p:sp>
      <p:sp>
        <p:nvSpPr>
          <p:cNvPr id="5" name="Shape 1"/>
          <p:cNvSpPr/>
          <p:nvPr/>
        </p:nvSpPr>
        <p:spPr>
          <a:xfrm>
            <a:off x="6280190" y="2691646"/>
            <a:ext cx="510302" cy="510302"/>
          </a:xfrm>
          <a:prstGeom prst="roundRect">
            <a:avLst>
              <a:gd name="adj" fmla="val 18669"/>
            </a:avLst>
          </a:prstGeom>
          <a:solidFill>
            <a:srgbClr val="DADBF1"/>
          </a:solidFill>
          <a:ln w="7620">
            <a:solidFill>
              <a:srgbClr val="C0C1D7"/>
            </a:solidFill>
            <a:prstDash val="solid"/>
          </a:ln>
        </p:spPr>
      </p:sp>
      <p:sp>
        <p:nvSpPr>
          <p:cNvPr id="6" name="Text 2"/>
          <p:cNvSpPr/>
          <p:nvPr/>
        </p:nvSpPr>
        <p:spPr>
          <a:xfrm>
            <a:off x="6466999" y="2776657"/>
            <a:ext cx="136565"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1</a:t>
            </a:r>
            <a:endParaRPr lang="en-US" sz="2650" dirty="0"/>
          </a:p>
        </p:txBody>
      </p:sp>
      <p:sp>
        <p:nvSpPr>
          <p:cNvPr id="7" name="Text 3"/>
          <p:cNvSpPr/>
          <p:nvPr/>
        </p:nvSpPr>
        <p:spPr>
          <a:xfrm>
            <a:off x="7017306" y="2691646"/>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Kiểm soát độ dày cao</a:t>
            </a:r>
            <a:endParaRPr lang="en-US" sz="2200" dirty="0"/>
          </a:p>
        </p:txBody>
      </p:sp>
      <p:sp>
        <p:nvSpPr>
          <p:cNvPr id="8" name="Text 4"/>
          <p:cNvSpPr/>
          <p:nvPr/>
        </p:nvSpPr>
        <p:spPr>
          <a:xfrm>
            <a:off x="7017306" y="3182064"/>
            <a:ext cx="6819305"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Tối ưu hóa hiệu suất nanogenerator.</a:t>
            </a:r>
            <a:endParaRPr lang="en-US" sz="1750" dirty="0"/>
          </a:p>
        </p:txBody>
      </p:sp>
      <p:sp>
        <p:nvSpPr>
          <p:cNvPr id="9" name="Shape 5"/>
          <p:cNvSpPr/>
          <p:nvPr/>
        </p:nvSpPr>
        <p:spPr>
          <a:xfrm>
            <a:off x="6280190" y="4026932"/>
            <a:ext cx="510302" cy="510302"/>
          </a:xfrm>
          <a:prstGeom prst="roundRect">
            <a:avLst>
              <a:gd name="adj" fmla="val 18669"/>
            </a:avLst>
          </a:prstGeom>
          <a:solidFill>
            <a:srgbClr val="DADBF1"/>
          </a:solidFill>
          <a:ln w="7620">
            <a:solidFill>
              <a:srgbClr val="C0C1D7"/>
            </a:solidFill>
            <a:prstDash val="solid"/>
          </a:ln>
        </p:spPr>
      </p:sp>
      <p:sp>
        <p:nvSpPr>
          <p:cNvPr id="10" name="Text 6"/>
          <p:cNvSpPr/>
          <p:nvPr/>
        </p:nvSpPr>
        <p:spPr>
          <a:xfrm>
            <a:off x="6433304" y="4111943"/>
            <a:ext cx="203954"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2</a:t>
            </a:r>
            <a:endParaRPr lang="en-US" sz="2650" dirty="0"/>
          </a:p>
        </p:txBody>
      </p:sp>
      <p:sp>
        <p:nvSpPr>
          <p:cNvPr id="11" name="Text 7"/>
          <p:cNvSpPr/>
          <p:nvPr/>
        </p:nvSpPr>
        <p:spPr>
          <a:xfrm>
            <a:off x="7017306" y="4026932"/>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Khả năng mở rộng</a:t>
            </a:r>
            <a:endParaRPr lang="en-US" sz="2200" dirty="0"/>
          </a:p>
        </p:txBody>
      </p:sp>
      <p:sp>
        <p:nvSpPr>
          <p:cNvPr id="12" name="Text 8"/>
          <p:cNvSpPr/>
          <p:nvPr/>
        </p:nvSpPr>
        <p:spPr>
          <a:xfrm>
            <a:off x="7017306" y="4517350"/>
            <a:ext cx="6819305"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Phù hợp quy trình sản xuất công nghiệp.</a:t>
            </a:r>
            <a:endParaRPr lang="en-US" sz="1750" dirty="0"/>
          </a:p>
        </p:txBody>
      </p:sp>
      <p:sp>
        <p:nvSpPr>
          <p:cNvPr id="13" name="Shape 9"/>
          <p:cNvSpPr/>
          <p:nvPr/>
        </p:nvSpPr>
        <p:spPr>
          <a:xfrm>
            <a:off x="6280190" y="5362218"/>
            <a:ext cx="510302" cy="510302"/>
          </a:xfrm>
          <a:prstGeom prst="roundRect">
            <a:avLst>
              <a:gd name="adj" fmla="val 18669"/>
            </a:avLst>
          </a:prstGeom>
          <a:solidFill>
            <a:srgbClr val="DADBF1"/>
          </a:solidFill>
          <a:ln w="7620">
            <a:solidFill>
              <a:srgbClr val="C0C1D7"/>
            </a:solidFill>
            <a:prstDash val="solid"/>
          </a:ln>
        </p:spPr>
      </p:sp>
      <p:sp>
        <p:nvSpPr>
          <p:cNvPr id="14" name="Text 10"/>
          <p:cNvSpPr/>
          <p:nvPr/>
        </p:nvSpPr>
        <p:spPr>
          <a:xfrm>
            <a:off x="6430566" y="5447228"/>
            <a:ext cx="209431"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3</a:t>
            </a:r>
            <a:endParaRPr lang="en-US" sz="2650" dirty="0"/>
          </a:p>
        </p:txBody>
      </p:sp>
      <p:sp>
        <p:nvSpPr>
          <p:cNvPr id="15" name="Text 11"/>
          <p:cNvSpPr/>
          <p:nvPr/>
        </p:nvSpPr>
        <p:spPr>
          <a:xfrm>
            <a:off x="7017306" y="5362218"/>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Hiệu quả kinh tế</a:t>
            </a:r>
            <a:endParaRPr lang="en-US" sz="2200" dirty="0"/>
          </a:p>
        </p:txBody>
      </p:sp>
      <p:sp>
        <p:nvSpPr>
          <p:cNvPr id="16" name="Text 12"/>
          <p:cNvSpPr/>
          <p:nvPr/>
        </p:nvSpPr>
        <p:spPr>
          <a:xfrm>
            <a:off x="7017306" y="5852636"/>
            <a:ext cx="6819305"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Giảm thiểu lãng phí dung dịch.</a:t>
            </a:r>
            <a:endParaRPr lang="en-US" sz="1750" dirty="0"/>
          </a:p>
        </p:txBody>
      </p:sp>
      <p:sp>
        <p:nvSpPr>
          <p:cNvPr id="17" name="Shape 13"/>
          <p:cNvSpPr/>
          <p:nvPr/>
        </p:nvSpPr>
        <p:spPr>
          <a:xfrm>
            <a:off x="6280190" y="6697504"/>
            <a:ext cx="510302" cy="510302"/>
          </a:xfrm>
          <a:prstGeom prst="roundRect">
            <a:avLst>
              <a:gd name="adj" fmla="val 18669"/>
            </a:avLst>
          </a:prstGeom>
          <a:solidFill>
            <a:srgbClr val="DADBF1"/>
          </a:solidFill>
          <a:ln w="7620">
            <a:solidFill>
              <a:srgbClr val="C0C1D7"/>
            </a:solidFill>
            <a:prstDash val="solid"/>
          </a:ln>
        </p:spPr>
      </p:sp>
      <p:sp>
        <p:nvSpPr>
          <p:cNvPr id="18" name="Text 14"/>
          <p:cNvSpPr/>
          <p:nvPr/>
        </p:nvSpPr>
        <p:spPr>
          <a:xfrm>
            <a:off x="6425327" y="6782514"/>
            <a:ext cx="219908" cy="340281"/>
          </a:xfrm>
          <a:prstGeom prst="rect">
            <a:avLst/>
          </a:prstGeom>
          <a:noFill/>
          <a:ln/>
        </p:spPr>
        <p:txBody>
          <a:bodyPr wrap="none" lIns="0" tIns="0" rIns="0" bIns="0" rtlCol="0" anchor="t"/>
          <a:lstStyle/>
          <a:p>
            <a:pPr algn="ctr" indent="0" marL="0">
              <a:lnSpc>
                <a:spcPts val="2650"/>
              </a:lnSpc>
              <a:buNone/>
            </a:pPr>
            <a:r>
              <a:rPr lang="en-US" sz="2650" b="1" spc="-80" kern="0" dirty="0">
                <a:solidFill>
                  <a:srgbClr val="272525"/>
                </a:solidFill>
                <a:latin typeface="Inter Bold" pitchFamily="34" charset="0"/>
                <a:ea typeface="Inter Bold" pitchFamily="34" charset="-122"/>
                <a:cs typeface="Inter Bold" pitchFamily="34" charset="-120"/>
              </a:rPr>
              <a:t>4</a:t>
            </a:r>
            <a:endParaRPr lang="en-US" sz="2650" dirty="0"/>
          </a:p>
        </p:txBody>
      </p:sp>
      <p:sp>
        <p:nvSpPr>
          <p:cNvPr id="19" name="Text 15"/>
          <p:cNvSpPr/>
          <p:nvPr/>
        </p:nvSpPr>
        <p:spPr>
          <a:xfrm>
            <a:off x="7017306" y="6697504"/>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Tích hợp tự động</a:t>
            </a:r>
            <a:endParaRPr lang="en-US" sz="2200" dirty="0"/>
          </a:p>
        </p:txBody>
      </p:sp>
      <p:sp>
        <p:nvSpPr>
          <p:cNvPr id="20" name="Text 16"/>
          <p:cNvSpPr/>
          <p:nvPr/>
        </p:nvSpPr>
        <p:spPr>
          <a:xfrm>
            <a:off x="7017306" y="7187922"/>
            <a:ext cx="6819305"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Giám sát quá trình.</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403878"/>
          </a:xfrm>
          <a:prstGeom prst="rect">
            <a:avLst/>
          </a:prstGeom>
        </p:spPr>
      </p:pic>
      <p:sp>
        <p:nvSpPr>
          <p:cNvPr id="3" name="Text 0"/>
          <p:cNvSpPr/>
          <p:nvPr/>
        </p:nvSpPr>
        <p:spPr>
          <a:xfrm>
            <a:off x="635318" y="3903821"/>
            <a:ext cx="9094589" cy="567333"/>
          </a:xfrm>
          <a:prstGeom prst="rect">
            <a:avLst/>
          </a:prstGeom>
          <a:noFill/>
          <a:ln/>
        </p:spPr>
        <p:txBody>
          <a:bodyPr wrap="none" lIns="0" tIns="0" rIns="0" bIns="0" rtlCol="0" anchor="t"/>
          <a:lstStyle/>
          <a:p>
            <a:pPr indent="0" marL="0">
              <a:lnSpc>
                <a:spcPts val="4450"/>
              </a:lnSpc>
              <a:buNone/>
            </a:pPr>
            <a:r>
              <a:rPr lang="en-US" sz="3550" b="1" spc="-107" kern="0" dirty="0">
                <a:solidFill>
                  <a:srgbClr val="000000"/>
                </a:solidFill>
                <a:latin typeface="Inter Bold" pitchFamily="34" charset="0"/>
                <a:ea typeface="Inter Bold" pitchFamily="34" charset="-122"/>
                <a:cs typeface="Inter Bold" pitchFamily="34" charset="-120"/>
              </a:rPr>
              <a:t>Blade Coating trong Chế tạo Nanogenerator</a:t>
            </a:r>
            <a:endParaRPr lang="en-US" sz="3550" dirty="0"/>
          </a:p>
        </p:txBody>
      </p:sp>
      <p:sp>
        <p:nvSpPr>
          <p:cNvPr id="4" name="Text 1"/>
          <p:cNvSpPr/>
          <p:nvPr/>
        </p:nvSpPr>
        <p:spPr>
          <a:xfrm>
            <a:off x="635318" y="4743450"/>
            <a:ext cx="13359765" cy="581025"/>
          </a:xfrm>
          <a:prstGeom prst="rect">
            <a:avLst/>
          </a:prstGeom>
          <a:noFill/>
          <a:ln/>
        </p:spPr>
        <p:txBody>
          <a:bodyPr wrap="square" lIns="0" tIns="0" rIns="0" bIns="0" rtlCol="0" anchor="t"/>
          <a:lstStyle/>
          <a:p>
            <a:pPr indent="0" marL="0">
              <a:lnSpc>
                <a:spcPts val="2250"/>
              </a:lnSpc>
              <a:buNone/>
            </a:pPr>
            <a:r>
              <a:rPr lang="en-US" sz="1400" spc="-29" kern="0" dirty="0">
                <a:solidFill>
                  <a:srgbClr val="272525"/>
                </a:solidFill>
                <a:latin typeface="Inter" pitchFamily="34" charset="0"/>
                <a:ea typeface="Inter" pitchFamily="34" charset="-122"/>
                <a:cs typeface="Inter" pitchFamily="34" charset="-120"/>
              </a:rPr>
              <a:t>Sử dụng lưỡi dao kéo dung dịch tạo màng mỏng. Các tham số ảnh hưởng: Tốc độ, góc nghiêng, nồng độ dung dịch. Lợi ích: Kiểm soát độ dày và đồng nhất lớp màng.</a:t>
            </a:r>
            <a:endParaRPr lang="en-US" sz="1400" dirty="0"/>
          </a:p>
        </p:txBody>
      </p:sp>
      <p:sp>
        <p:nvSpPr>
          <p:cNvPr id="5" name="Shape 2"/>
          <p:cNvSpPr/>
          <p:nvPr/>
        </p:nvSpPr>
        <p:spPr>
          <a:xfrm>
            <a:off x="635318" y="6629162"/>
            <a:ext cx="13359765" cy="22860"/>
          </a:xfrm>
          <a:prstGeom prst="roundRect">
            <a:avLst>
              <a:gd name="adj" fmla="val 333548"/>
            </a:avLst>
          </a:prstGeom>
          <a:solidFill>
            <a:srgbClr val="C0C1D7"/>
          </a:solidFill>
          <a:ln/>
        </p:spPr>
      </p:sp>
      <p:sp>
        <p:nvSpPr>
          <p:cNvPr id="6" name="Shape 3"/>
          <p:cNvSpPr/>
          <p:nvPr/>
        </p:nvSpPr>
        <p:spPr>
          <a:xfrm>
            <a:off x="3918466" y="5993844"/>
            <a:ext cx="22860" cy="635318"/>
          </a:xfrm>
          <a:prstGeom prst="roundRect">
            <a:avLst>
              <a:gd name="adj" fmla="val 333548"/>
            </a:avLst>
          </a:prstGeom>
          <a:solidFill>
            <a:srgbClr val="C0C1D7"/>
          </a:solidFill>
          <a:ln/>
        </p:spPr>
      </p:sp>
      <p:sp>
        <p:nvSpPr>
          <p:cNvPr id="7" name="Shape 4"/>
          <p:cNvSpPr/>
          <p:nvPr/>
        </p:nvSpPr>
        <p:spPr>
          <a:xfrm>
            <a:off x="3725704" y="6424970"/>
            <a:ext cx="408384" cy="408384"/>
          </a:xfrm>
          <a:prstGeom prst="roundRect">
            <a:avLst>
              <a:gd name="adj" fmla="val 18671"/>
            </a:avLst>
          </a:prstGeom>
          <a:solidFill>
            <a:srgbClr val="DADBF1"/>
          </a:solidFill>
          <a:ln w="7620">
            <a:solidFill>
              <a:srgbClr val="C0C1D7"/>
            </a:solidFill>
            <a:prstDash val="solid"/>
          </a:ln>
        </p:spPr>
      </p:sp>
      <p:sp>
        <p:nvSpPr>
          <p:cNvPr id="8" name="Text 5"/>
          <p:cNvSpPr/>
          <p:nvPr/>
        </p:nvSpPr>
        <p:spPr>
          <a:xfrm>
            <a:off x="3875246" y="6492954"/>
            <a:ext cx="109180" cy="272296"/>
          </a:xfrm>
          <a:prstGeom prst="rect">
            <a:avLst/>
          </a:prstGeom>
          <a:noFill/>
          <a:ln/>
        </p:spPr>
        <p:txBody>
          <a:bodyPr wrap="none" lIns="0" tIns="0" rIns="0" bIns="0" rtlCol="0" anchor="t"/>
          <a:lstStyle/>
          <a:p>
            <a:pPr algn="ctr" indent="0" marL="0">
              <a:lnSpc>
                <a:spcPts val="2100"/>
              </a:lnSpc>
              <a:buNone/>
            </a:pPr>
            <a:r>
              <a:rPr lang="en-US" sz="2100" b="1" spc="-64" kern="0" dirty="0">
                <a:solidFill>
                  <a:srgbClr val="272525"/>
                </a:solidFill>
                <a:latin typeface="Inter Bold" pitchFamily="34" charset="0"/>
                <a:ea typeface="Inter Bold" pitchFamily="34" charset="-122"/>
                <a:cs typeface="Inter Bold" pitchFamily="34" charset="-120"/>
              </a:rPr>
              <a:t>1</a:t>
            </a:r>
            <a:endParaRPr lang="en-US" sz="2100" dirty="0"/>
          </a:p>
        </p:txBody>
      </p:sp>
      <p:sp>
        <p:nvSpPr>
          <p:cNvPr id="9" name="Text 6"/>
          <p:cNvSpPr/>
          <p:nvPr/>
        </p:nvSpPr>
        <p:spPr>
          <a:xfrm>
            <a:off x="2795230" y="5528667"/>
            <a:ext cx="2269212" cy="283607"/>
          </a:xfrm>
          <a:prstGeom prst="rect">
            <a:avLst/>
          </a:prstGeom>
          <a:noFill/>
          <a:ln/>
        </p:spPr>
        <p:txBody>
          <a:bodyPr wrap="none" lIns="0" tIns="0" rIns="0" bIns="0" rtlCol="0" anchor="t"/>
          <a:lstStyle/>
          <a:p>
            <a:pPr algn="ctr" indent="0" marL="0">
              <a:lnSpc>
                <a:spcPts val="2200"/>
              </a:lnSpc>
              <a:buNone/>
            </a:pPr>
            <a:r>
              <a:rPr lang="en-US" sz="1750" b="1" spc="-54" kern="0" dirty="0">
                <a:solidFill>
                  <a:srgbClr val="272525"/>
                </a:solidFill>
                <a:latin typeface="Inter Bold" pitchFamily="34" charset="0"/>
                <a:ea typeface="Inter Bold" pitchFamily="34" charset="-122"/>
                <a:cs typeface="Inter Bold" pitchFamily="34" charset="-120"/>
              </a:rPr>
              <a:t>Dung dịch</a:t>
            </a:r>
            <a:endParaRPr lang="en-US" sz="1750" dirty="0"/>
          </a:p>
        </p:txBody>
      </p:sp>
      <p:sp>
        <p:nvSpPr>
          <p:cNvPr id="10" name="Shape 7"/>
          <p:cNvSpPr/>
          <p:nvPr/>
        </p:nvSpPr>
        <p:spPr>
          <a:xfrm>
            <a:off x="7303770" y="6629162"/>
            <a:ext cx="22860" cy="635318"/>
          </a:xfrm>
          <a:prstGeom prst="roundRect">
            <a:avLst>
              <a:gd name="adj" fmla="val 333548"/>
            </a:avLst>
          </a:prstGeom>
          <a:solidFill>
            <a:srgbClr val="C0C1D7"/>
          </a:solidFill>
          <a:ln/>
        </p:spPr>
      </p:sp>
      <p:sp>
        <p:nvSpPr>
          <p:cNvPr id="11" name="Shape 8"/>
          <p:cNvSpPr/>
          <p:nvPr/>
        </p:nvSpPr>
        <p:spPr>
          <a:xfrm>
            <a:off x="7111008" y="6424970"/>
            <a:ext cx="408384" cy="408384"/>
          </a:xfrm>
          <a:prstGeom prst="roundRect">
            <a:avLst>
              <a:gd name="adj" fmla="val 18671"/>
            </a:avLst>
          </a:prstGeom>
          <a:solidFill>
            <a:srgbClr val="DADBF1"/>
          </a:solidFill>
          <a:ln w="7620">
            <a:solidFill>
              <a:srgbClr val="C0C1D7"/>
            </a:solidFill>
            <a:prstDash val="solid"/>
          </a:ln>
        </p:spPr>
      </p:sp>
      <p:sp>
        <p:nvSpPr>
          <p:cNvPr id="12" name="Text 9"/>
          <p:cNvSpPr/>
          <p:nvPr/>
        </p:nvSpPr>
        <p:spPr>
          <a:xfrm>
            <a:off x="7233523" y="6492954"/>
            <a:ext cx="163235" cy="272296"/>
          </a:xfrm>
          <a:prstGeom prst="rect">
            <a:avLst/>
          </a:prstGeom>
          <a:noFill/>
          <a:ln/>
        </p:spPr>
        <p:txBody>
          <a:bodyPr wrap="none" lIns="0" tIns="0" rIns="0" bIns="0" rtlCol="0" anchor="t"/>
          <a:lstStyle/>
          <a:p>
            <a:pPr algn="ctr" indent="0" marL="0">
              <a:lnSpc>
                <a:spcPts val="2100"/>
              </a:lnSpc>
              <a:buNone/>
            </a:pPr>
            <a:r>
              <a:rPr lang="en-US" sz="2100" b="1" spc="-64" kern="0" dirty="0">
                <a:solidFill>
                  <a:srgbClr val="272525"/>
                </a:solidFill>
                <a:latin typeface="Inter Bold" pitchFamily="34" charset="0"/>
                <a:ea typeface="Inter Bold" pitchFamily="34" charset="-122"/>
                <a:cs typeface="Inter Bold" pitchFamily="34" charset="-120"/>
              </a:rPr>
              <a:t>2</a:t>
            </a:r>
            <a:endParaRPr lang="en-US" sz="2100" dirty="0"/>
          </a:p>
        </p:txBody>
      </p:sp>
      <p:sp>
        <p:nvSpPr>
          <p:cNvPr id="13" name="Text 10"/>
          <p:cNvSpPr/>
          <p:nvPr/>
        </p:nvSpPr>
        <p:spPr>
          <a:xfrm>
            <a:off x="6180534" y="7446050"/>
            <a:ext cx="2269212" cy="283607"/>
          </a:xfrm>
          <a:prstGeom prst="rect">
            <a:avLst/>
          </a:prstGeom>
          <a:noFill/>
          <a:ln/>
        </p:spPr>
        <p:txBody>
          <a:bodyPr wrap="none" lIns="0" tIns="0" rIns="0" bIns="0" rtlCol="0" anchor="t"/>
          <a:lstStyle/>
          <a:p>
            <a:pPr algn="ctr" indent="0" marL="0">
              <a:lnSpc>
                <a:spcPts val="2200"/>
              </a:lnSpc>
              <a:buNone/>
            </a:pPr>
            <a:r>
              <a:rPr lang="en-US" sz="1750" b="1" spc="-54" kern="0" dirty="0">
                <a:solidFill>
                  <a:srgbClr val="272525"/>
                </a:solidFill>
                <a:latin typeface="Inter Bold" pitchFamily="34" charset="0"/>
                <a:ea typeface="Inter Bold" pitchFamily="34" charset="-122"/>
                <a:cs typeface="Inter Bold" pitchFamily="34" charset="-120"/>
              </a:rPr>
              <a:t>Lưỡi dao</a:t>
            </a:r>
            <a:endParaRPr lang="en-US" sz="1750" dirty="0"/>
          </a:p>
        </p:txBody>
      </p:sp>
      <p:sp>
        <p:nvSpPr>
          <p:cNvPr id="14" name="Shape 11"/>
          <p:cNvSpPr/>
          <p:nvPr/>
        </p:nvSpPr>
        <p:spPr>
          <a:xfrm>
            <a:off x="10689074" y="5993844"/>
            <a:ext cx="22860" cy="635318"/>
          </a:xfrm>
          <a:prstGeom prst="roundRect">
            <a:avLst>
              <a:gd name="adj" fmla="val 333548"/>
            </a:avLst>
          </a:prstGeom>
          <a:solidFill>
            <a:srgbClr val="C0C1D7"/>
          </a:solidFill>
          <a:ln/>
        </p:spPr>
      </p:sp>
      <p:sp>
        <p:nvSpPr>
          <p:cNvPr id="15" name="Shape 12"/>
          <p:cNvSpPr/>
          <p:nvPr/>
        </p:nvSpPr>
        <p:spPr>
          <a:xfrm>
            <a:off x="10496312" y="6424970"/>
            <a:ext cx="408384" cy="408384"/>
          </a:xfrm>
          <a:prstGeom prst="roundRect">
            <a:avLst>
              <a:gd name="adj" fmla="val 18671"/>
            </a:avLst>
          </a:prstGeom>
          <a:solidFill>
            <a:srgbClr val="DADBF1"/>
          </a:solidFill>
          <a:ln w="7620">
            <a:solidFill>
              <a:srgbClr val="C0C1D7"/>
            </a:solidFill>
            <a:prstDash val="solid"/>
          </a:ln>
        </p:spPr>
      </p:sp>
      <p:sp>
        <p:nvSpPr>
          <p:cNvPr id="16" name="Text 13"/>
          <p:cNvSpPr/>
          <p:nvPr/>
        </p:nvSpPr>
        <p:spPr>
          <a:xfrm>
            <a:off x="10616684" y="6492954"/>
            <a:ext cx="167640" cy="272296"/>
          </a:xfrm>
          <a:prstGeom prst="rect">
            <a:avLst/>
          </a:prstGeom>
          <a:noFill/>
          <a:ln/>
        </p:spPr>
        <p:txBody>
          <a:bodyPr wrap="none" lIns="0" tIns="0" rIns="0" bIns="0" rtlCol="0" anchor="t"/>
          <a:lstStyle/>
          <a:p>
            <a:pPr algn="ctr" indent="0" marL="0">
              <a:lnSpc>
                <a:spcPts val="2100"/>
              </a:lnSpc>
              <a:buNone/>
            </a:pPr>
            <a:r>
              <a:rPr lang="en-US" sz="2100" b="1" spc="-64" kern="0" dirty="0">
                <a:solidFill>
                  <a:srgbClr val="272525"/>
                </a:solidFill>
                <a:latin typeface="Inter Bold" pitchFamily="34" charset="0"/>
                <a:ea typeface="Inter Bold" pitchFamily="34" charset="-122"/>
                <a:cs typeface="Inter Bold" pitchFamily="34" charset="-120"/>
              </a:rPr>
              <a:t>3</a:t>
            </a:r>
            <a:endParaRPr lang="en-US" sz="2100" dirty="0"/>
          </a:p>
        </p:txBody>
      </p:sp>
      <p:sp>
        <p:nvSpPr>
          <p:cNvPr id="17" name="Text 14"/>
          <p:cNvSpPr/>
          <p:nvPr/>
        </p:nvSpPr>
        <p:spPr>
          <a:xfrm>
            <a:off x="9565838" y="5528667"/>
            <a:ext cx="2269212" cy="283607"/>
          </a:xfrm>
          <a:prstGeom prst="rect">
            <a:avLst/>
          </a:prstGeom>
          <a:noFill/>
          <a:ln/>
        </p:spPr>
        <p:txBody>
          <a:bodyPr wrap="none" lIns="0" tIns="0" rIns="0" bIns="0" rtlCol="0" anchor="t"/>
          <a:lstStyle/>
          <a:p>
            <a:pPr algn="ctr" indent="0" marL="0">
              <a:lnSpc>
                <a:spcPts val="2200"/>
              </a:lnSpc>
              <a:buNone/>
            </a:pPr>
            <a:r>
              <a:rPr lang="en-US" sz="1750" b="1" spc="-54" kern="0" dirty="0">
                <a:solidFill>
                  <a:srgbClr val="272525"/>
                </a:solidFill>
                <a:latin typeface="Inter Bold" pitchFamily="34" charset="0"/>
                <a:ea typeface="Inter Bold" pitchFamily="34" charset="-122"/>
                <a:cs typeface="Inter Bold" pitchFamily="34" charset="-120"/>
              </a:rPr>
              <a:t>Màng mỏng</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437442"/>
            <a:ext cx="7556421" cy="1417558"/>
          </a:xfrm>
          <a:prstGeom prst="rect">
            <a:avLst/>
          </a:prstGeom>
          <a:noFill/>
          <a:ln/>
        </p:spPr>
        <p:txBody>
          <a:bodyPr wrap="squar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Tích hợp IoT trong Máy Tráng Phủ</a:t>
            </a:r>
            <a:endParaRPr lang="en-US" sz="4450" dirty="0"/>
          </a:p>
        </p:txBody>
      </p:sp>
      <p:sp>
        <p:nvSpPr>
          <p:cNvPr id="4" name="Shape 1"/>
          <p:cNvSpPr/>
          <p:nvPr/>
        </p:nvSpPr>
        <p:spPr>
          <a:xfrm>
            <a:off x="6280190" y="3195161"/>
            <a:ext cx="3664863" cy="2047994"/>
          </a:xfrm>
          <a:prstGeom prst="roundRect">
            <a:avLst>
              <a:gd name="adj" fmla="val 4652"/>
            </a:avLst>
          </a:prstGeom>
          <a:solidFill>
            <a:srgbClr val="DADBF1"/>
          </a:solidFill>
          <a:ln w="7620">
            <a:solidFill>
              <a:srgbClr val="C0C1D7"/>
            </a:solidFill>
            <a:prstDash val="solid"/>
          </a:ln>
        </p:spPr>
      </p:sp>
      <p:sp>
        <p:nvSpPr>
          <p:cNvPr id="5" name="Text 2"/>
          <p:cNvSpPr/>
          <p:nvPr/>
        </p:nvSpPr>
        <p:spPr>
          <a:xfrm>
            <a:off x="6514624" y="3429595"/>
            <a:ext cx="2974777"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Giám sát thời gian thực</a:t>
            </a:r>
            <a:endParaRPr lang="en-US" sz="2200" dirty="0"/>
          </a:p>
        </p:txBody>
      </p:sp>
      <p:sp>
        <p:nvSpPr>
          <p:cNvPr id="6" name="Text 3"/>
          <p:cNvSpPr/>
          <p:nvPr/>
        </p:nvSpPr>
        <p:spPr>
          <a:xfrm>
            <a:off x="6514624" y="3920014"/>
            <a:ext cx="3195995" cy="725805"/>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Cần thiết để theo dõi quá trình sản xuất.</a:t>
            </a:r>
            <a:endParaRPr lang="en-US" sz="1750" dirty="0"/>
          </a:p>
        </p:txBody>
      </p:sp>
      <p:sp>
        <p:nvSpPr>
          <p:cNvPr id="7" name="Shape 4"/>
          <p:cNvSpPr/>
          <p:nvPr/>
        </p:nvSpPr>
        <p:spPr>
          <a:xfrm>
            <a:off x="10171867" y="3195161"/>
            <a:ext cx="3664863" cy="2047994"/>
          </a:xfrm>
          <a:prstGeom prst="roundRect">
            <a:avLst>
              <a:gd name="adj" fmla="val 4652"/>
            </a:avLst>
          </a:prstGeom>
          <a:solidFill>
            <a:srgbClr val="DADBF1"/>
          </a:solidFill>
          <a:ln w="7620">
            <a:solidFill>
              <a:srgbClr val="C0C1D7"/>
            </a:solidFill>
            <a:prstDash val="solid"/>
          </a:ln>
        </p:spPr>
      </p:sp>
      <p:sp>
        <p:nvSpPr>
          <p:cNvPr id="8" name="Text 5"/>
          <p:cNvSpPr/>
          <p:nvPr/>
        </p:nvSpPr>
        <p:spPr>
          <a:xfrm>
            <a:off x="10406301" y="3429595"/>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Module ESP8266</a:t>
            </a:r>
            <a:endParaRPr lang="en-US" sz="2200" dirty="0"/>
          </a:p>
        </p:txBody>
      </p:sp>
      <p:sp>
        <p:nvSpPr>
          <p:cNvPr id="9" name="Text 6"/>
          <p:cNvSpPr/>
          <p:nvPr/>
        </p:nvSpPr>
        <p:spPr>
          <a:xfrm>
            <a:off x="10406301" y="3920014"/>
            <a:ext cx="3195995" cy="1088708"/>
          </a:xfrm>
          <a:prstGeom prst="rect">
            <a:avLst/>
          </a:prstGeom>
          <a:noFill/>
          <a:ln/>
        </p:spPr>
        <p:txBody>
          <a:bodyPr wrap="squar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Hiển thị giao diện điều khiển cho người dùng và truyền dữ liệu cho thiết bị.</a:t>
            </a:r>
            <a:endParaRPr lang="en-US" sz="1750" dirty="0"/>
          </a:p>
        </p:txBody>
      </p:sp>
      <p:sp>
        <p:nvSpPr>
          <p:cNvPr id="10" name="Shape 7"/>
          <p:cNvSpPr/>
          <p:nvPr/>
        </p:nvSpPr>
        <p:spPr>
          <a:xfrm>
            <a:off x="6280190" y="5469969"/>
            <a:ext cx="7556421" cy="1322189"/>
          </a:xfrm>
          <a:prstGeom prst="roundRect">
            <a:avLst>
              <a:gd name="adj" fmla="val 7205"/>
            </a:avLst>
          </a:prstGeom>
          <a:solidFill>
            <a:srgbClr val="DADBF1"/>
          </a:solidFill>
          <a:ln w="7620">
            <a:solidFill>
              <a:srgbClr val="C0C1D7"/>
            </a:solidFill>
            <a:prstDash val="solid"/>
          </a:ln>
        </p:spPr>
      </p:sp>
      <p:sp>
        <p:nvSpPr>
          <p:cNvPr id="11" name="Text 8"/>
          <p:cNvSpPr/>
          <p:nvPr/>
        </p:nvSpPr>
        <p:spPr>
          <a:xfrm>
            <a:off x="6514624" y="5704403"/>
            <a:ext cx="2835235" cy="354330"/>
          </a:xfrm>
          <a:prstGeom prst="rect">
            <a:avLst/>
          </a:prstGeom>
          <a:noFill/>
          <a:ln/>
        </p:spPr>
        <p:txBody>
          <a:bodyPr wrap="none" lIns="0" tIns="0" rIns="0" bIns="0" rtlCol="0" anchor="t"/>
          <a:lstStyle/>
          <a:p>
            <a:pPr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Cảm biến</a:t>
            </a:r>
            <a:endParaRPr lang="en-US" sz="2200" dirty="0"/>
          </a:p>
        </p:txBody>
      </p:sp>
      <p:sp>
        <p:nvSpPr>
          <p:cNvPr id="12" name="Text 9"/>
          <p:cNvSpPr/>
          <p:nvPr/>
        </p:nvSpPr>
        <p:spPr>
          <a:xfrm>
            <a:off x="6514624" y="6194822"/>
            <a:ext cx="7087553" cy="362903"/>
          </a:xfrm>
          <a:prstGeom prst="rect">
            <a:avLst/>
          </a:prstGeom>
          <a:noFill/>
          <a:ln/>
        </p:spPr>
        <p:txBody>
          <a:bodyPr wrap="none" lIns="0" tIns="0" rIns="0" bIns="0" rtlCol="0" anchor="t"/>
          <a:lstStyle/>
          <a:p>
            <a:pPr indent="0" marL="0">
              <a:lnSpc>
                <a:spcPts val="2850"/>
              </a:lnSpc>
              <a:buNone/>
            </a:pPr>
            <a:r>
              <a:rPr lang="en-US" sz="1750" spc="-36" kern="0" dirty="0">
                <a:solidFill>
                  <a:srgbClr val="272525"/>
                </a:solidFill>
                <a:latin typeface="Inter" pitchFamily="34" charset="0"/>
                <a:ea typeface="Inter" pitchFamily="34" charset="-122"/>
                <a:cs typeface="Inter" pitchFamily="34" charset="-120"/>
              </a:rPr>
              <a:t>Nhiệt độ, áp suất, vị trí.</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73073" y="608409"/>
            <a:ext cx="7597854" cy="1380411"/>
          </a:xfrm>
          <a:prstGeom prst="rect">
            <a:avLst/>
          </a:prstGeom>
          <a:noFill/>
          <a:ln/>
        </p:spPr>
        <p:txBody>
          <a:bodyPr wrap="square" lIns="0" tIns="0" rIns="0" bIns="0" rtlCol="0" anchor="t"/>
          <a:lstStyle/>
          <a:p>
            <a:pPr indent="0" marL="0">
              <a:lnSpc>
                <a:spcPts val="5400"/>
              </a:lnSpc>
              <a:buNone/>
            </a:pPr>
            <a:r>
              <a:rPr lang="en-US" sz="4300" b="1" spc="-130" kern="0" dirty="0">
                <a:solidFill>
                  <a:srgbClr val="000000"/>
                </a:solidFill>
                <a:latin typeface="Inter Bold" pitchFamily="34" charset="0"/>
                <a:ea typeface="Inter Bold" pitchFamily="34" charset="-122"/>
                <a:cs typeface="Inter Bold" pitchFamily="34" charset="-120"/>
              </a:rPr>
              <a:t>Kiến trúc Hệ thống (Phần cứng)</a:t>
            </a:r>
            <a:endParaRPr lang="en-US" sz="4300" dirty="0"/>
          </a:p>
        </p:txBody>
      </p:sp>
      <p:pic>
        <p:nvPicPr>
          <p:cNvPr id="4" name="Image 1" descr="preencoded.png">    </p:cNvPr>
          <p:cNvPicPr>
            <a:picLocks noChangeAspect="1"/>
          </p:cNvPicPr>
          <p:nvPr/>
        </p:nvPicPr>
        <p:blipFill>
          <a:blip r:embed="rId2"/>
          <a:stretch>
            <a:fillRect/>
          </a:stretch>
        </p:blipFill>
        <p:spPr>
          <a:xfrm>
            <a:off x="773073" y="2320052"/>
            <a:ext cx="1104424" cy="1325285"/>
          </a:xfrm>
          <a:prstGeom prst="rect">
            <a:avLst/>
          </a:prstGeom>
        </p:spPr>
      </p:pic>
      <p:sp>
        <p:nvSpPr>
          <p:cNvPr id="5" name="Text 1"/>
          <p:cNvSpPr/>
          <p:nvPr/>
        </p:nvSpPr>
        <p:spPr>
          <a:xfrm>
            <a:off x="2208728" y="2540913"/>
            <a:ext cx="2761178" cy="345043"/>
          </a:xfrm>
          <a:prstGeom prst="rect">
            <a:avLst/>
          </a:prstGeom>
          <a:noFill/>
          <a:ln/>
        </p:spPr>
        <p:txBody>
          <a:bodyPr wrap="none" lIns="0" tIns="0" rIns="0" bIns="0" rtlCol="0" anchor="t"/>
          <a:lstStyle/>
          <a:p>
            <a:pPr algn="l" indent="0" marL="0">
              <a:lnSpc>
                <a:spcPts val="2700"/>
              </a:lnSpc>
              <a:buNone/>
            </a:pPr>
            <a:r>
              <a:rPr lang="en-US" sz="2150" b="1" spc="-65" kern="0" dirty="0">
                <a:solidFill>
                  <a:srgbClr val="272525"/>
                </a:solidFill>
                <a:latin typeface="Inter Bold" pitchFamily="34" charset="0"/>
                <a:ea typeface="Inter Bold" pitchFamily="34" charset="-122"/>
                <a:cs typeface="Inter Bold" pitchFamily="34" charset="-120"/>
              </a:rPr>
              <a:t>Arduino Uno</a:t>
            </a:r>
            <a:endParaRPr lang="en-US" sz="2150" dirty="0"/>
          </a:p>
        </p:txBody>
      </p:sp>
      <p:sp>
        <p:nvSpPr>
          <p:cNvPr id="6" name="Text 2"/>
          <p:cNvSpPr/>
          <p:nvPr/>
        </p:nvSpPr>
        <p:spPr>
          <a:xfrm>
            <a:off x="2208728" y="3018473"/>
            <a:ext cx="6162199" cy="353378"/>
          </a:xfrm>
          <a:prstGeom prst="rect">
            <a:avLst/>
          </a:prstGeom>
          <a:noFill/>
          <a:ln/>
        </p:spPr>
        <p:txBody>
          <a:bodyPr wrap="none" lIns="0" tIns="0" rIns="0" bIns="0" rtlCol="0" anchor="t"/>
          <a:lstStyle/>
          <a:p>
            <a:pPr algn="l" indent="0" marL="0">
              <a:lnSpc>
                <a:spcPts val="2750"/>
              </a:lnSpc>
              <a:buNone/>
            </a:pPr>
            <a:r>
              <a:rPr lang="en-US" sz="1700" spc="-35" kern="0" dirty="0">
                <a:solidFill>
                  <a:srgbClr val="272525"/>
                </a:solidFill>
                <a:latin typeface="Inter" pitchFamily="34" charset="0"/>
                <a:ea typeface="Inter" pitchFamily="34" charset="-122"/>
                <a:cs typeface="Inter" pitchFamily="34" charset="-120"/>
              </a:rPr>
              <a:t>Bộ điều khiển trung tâm.</a:t>
            </a:r>
            <a:endParaRPr lang="en-US" sz="1700" dirty="0"/>
          </a:p>
        </p:txBody>
      </p:sp>
      <p:pic>
        <p:nvPicPr>
          <p:cNvPr id="7" name="Image 2" descr="preencoded.png">    </p:cNvPr>
          <p:cNvPicPr>
            <a:picLocks noChangeAspect="1"/>
          </p:cNvPicPr>
          <p:nvPr/>
        </p:nvPicPr>
        <p:blipFill>
          <a:blip r:embed="rId3"/>
          <a:stretch>
            <a:fillRect/>
          </a:stretch>
        </p:blipFill>
        <p:spPr>
          <a:xfrm>
            <a:off x="773073" y="3645337"/>
            <a:ext cx="1104424" cy="1325285"/>
          </a:xfrm>
          <a:prstGeom prst="rect">
            <a:avLst/>
          </a:prstGeom>
        </p:spPr>
      </p:pic>
      <p:sp>
        <p:nvSpPr>
          <p:cNvPr id="8" name="Text 3"/>
          <p:cNvSpPr/>
          <p:nvPr/>
        </p:nvSpPr>
        <p:spPr>
          <a:xfrm>
            <a:off x="2208728" y="3866198"/>
            <a:ext cx="2761178" cy="345043"/>
          </a:xfrm>
          <a:prstGeom prst="rect">
            <a:avLst/>
          </a:prstGeom>
          <a:noFill/>
          <a:ln/>
        </p:spPr>
        <p:txBody>
          <a:bodyPr wrap="none" lIns="0" tIns="0" rIns="0" bIns="0" rtlCol="0" anchor="t"/>
          <a:lstStyle/>
          <a:p>
            <a:pPr algn="l" indent="0" marL="0">
              <a:lnSpc>
                <a:spcPts val="2700"/>
              </a:lnSpc>
              <a:buNone/>
            </a:pPr>
            <a:r>
              <a:rPr lang="en-US" sz="2150" b="1" spc="-65" kern="0" dirty="0">
                <a:solidFill>
                  <a:srgbClr val="272525"/>
                </a:solidFill>
                <a:latin typeface="Inter Bold" pitchFamily="34" charset="0"/>
                <a:ea typeface="Inter Bold" pitchFamily="34" charset="-122"/>
                <a:cs typeface="Inter Bold" pitchFamily="34" charset="-120"/>
              </a:rPr>
              <a:t>Driver TB6600</a:t>
            </a:r>
            <a:endParaRPr lang="en-US" sz="2150" dirty="0"/>
          </a:p>
        </p:txBody>
      </p:sp>
      <p:sp>
        <p:nvSpPr>
          <p:cNvPr id="9" name="Text 4"/>
          <p:cNvSpPr/>
          <p:nvPr/>
        </p:nvSpPr>
        <p:spPr>
          <a:xfrm>
            <a:off x="2208728" y="4343757"/>
            <a:ext cx="6162199" cy="353378"/>
          </a:xfrm>
          <a:prstGeom prst="rect">
            <a:avLst/>
          </a:prstGeom>
          <a:noFill/>
          <a:ln/>
        </p:spPr>
        <p:txBody>
          <a:bodyPr wrap="none" lIns="0" tIns="0" rIns="0" bIns="0" rtlCol="0" anchor="t"/>
          <a:lstStyle/>
          <a:p>
            <a:pPr algn="l" indent="0" marL="0">
              <a:lnSpc>
                <a:spcPts val="2750"/>
              </a:lnSpc>
              <a:buNone/>
            </a:pPr>
            <a:r>
              <a:rPr lang="en-US" sz="1700" spc="-35" kern="0" dirty="0">
                <a:solidFill>
                  <a:srgbClr val="272525"/>
                </a:solidFill>
                <a:latin typeface="Inter" pitchFamily="34" charset="0"/>
                <a:ea typeface="Inter" pitchFamily="34" charset="-122"/>
                <a:cs typeface="Inter" pitchFamily="34" charset="-120"/>
              </a:rPr>
              <a:t>Điều khiển động cơ bước.</a:t>
            </a:r>
            <a:endParaRPr lang="en-US" sz="1700" dirty="0"/>
          </a:p>
        </p:txBody>
      </p:sp>
      <p:pic>
        <p:nvPicPr>
          <p:cNvPr id="10" name="Image 3" descr="preencoded.png">    </p:cNvPr>
          <p:cNvPicPr>
            <a:picLocks noChangeAspect="1"/>
          </p:cNvPicPr>
          <p:nvPr/>
        </p:nvPicPr>
        <p:blipFill>
          <a:blip r:embed="rId4"/>
          <a:stretch>
            <a:fillRect/>
          </a:stretch>
        </p:blipFill>
        <p:spPr>
          <a:xfrm>
            <a:off x="773073" y="4970621"/>
            <a:ext cx="1104424" cy="1325285"/>
          </a:xfrm>
          <a:prstGeom prst="rect">
            <a:avLst/>
          </a:prstGeom>
        </p:spPr>
      </p:pic>
      <p:sp>
        <p:nvSpPr>
          <p:cNvPr id="11" name="Text 5"/>
          <p:cNvSpPr/>
          <p:nvPr/>
        </p:nvSpPr>
        <p:spPr>
          <a:xfrm>
            <a:off x="2208728" y="5191482"/>
            <a:ext cx="2761178" cy="345043"/>
          </a:xfrm>
          <a:prstGeom prst="rect">
            <a:avLst/>
          </a:prstGeom>
          <a:noFill/>
          <a:ln/>
        </p:spPr>
        <p:txBody>
          <a:bodyPr wrap="none" lIns="0" tIns="0" rIns="0" bIns="0" rtlCol="0" anchor="t"/>
          <a:lstStyle/>
          <a:p>
            <a:pPr algn="l" indent="0" marL="0">
              <a:lnSpc>
                <a:spcPts val="2700"/>
              </a:lnSpc>
              <a:buNone/>
            </a:pPr>
            <a:r>
              <a:rPr lang="en-US" sz="2150" b="1" spc="-65" kern="0" dirty="0">
                <a:solidFill>
                  <a:srgbClr val="272525"/>
                </a:solidFill>
                <a:latin typeface="Inter Bold" pitchFamily="34" charset="0"/>
                <a:ea typeface="Inter Bold" pitchFamily="34" charset="-122"/>
                <a:cs typeface="Inter Bold" pitchFamily="34" charset="-120"/>
              </a:rPr>
              <a:t>Cảm biến nhiệt độ</a:t>
            </a:r>
            <a:endParaRPr lang="en-US" sz="2150" dirty="0"/>
          </a:p>
        </p:txBody>
      </p:sp>
      <p:sp>
        <p:nvSpPr>
          <p:cNvPr id="12" name="Text 6"/>
          <p:cNvSpPr/>
          <p:nvPr/>
        </p:nvSpPr>
        <p:spPr>
          <a:xfrm>
            <a:off x="2208728" y="5669042"/>
            <a:ext cx="6162199" cy="353378"/>
          </a:xfrm>
          <a:prstGeom prst="rect">
            <a:avLst/>
          </a:prstGeom>
          <a:noFill/>
          <a:ln/>
        </p:spPr>
        <p:txBody>
          <a:bodyPr wrap="none" lIns="0" tIns="0" rIns="0" bIns="0" rtlCol="0" anchor="t"/>
          <a:lstStyle/>
          <a:p>
            <a:pPr algn="l" indent="0" marL="0">
              <a:lnSpc>
                <a:spcPts val="2750"/>
              </a:lnSpc>
              <a:buNone/>
            </a:pPr>
            <a:r>
              <a:rPr lang="en-US" sz="1700" spc="-35" kern="0" dirty="0">
                <a:solidFill>
                  <a:srgbClr val="272525"/>
                </a:solidFill>
                <a:latin typeface="Inter" pitchFamily="34" charset="0"/>
                <a:ea typeface="Inter" pitchFamily="34" charset="-122"/>
                <a:cs typeface="Inter" pitchFamily="34" charset="-120"/>
              </a:rPr>
              <a:t>Theo dõi điều kiện sản xuất.</a:t>
            </a:r>
            <a:endParaRPr lang="en-US" sz="1700" dirty="0"/>
          </a:p>
        </p:txBody>
      </p:sp>
      <p:pic>
        <p:nvPicPr>
          <p:cNvPr id="13" name="Image 4" descr="preencoded.png">    </p:cNvPr>
          <p:cNvPicPr>
            <a:picLocks noChangeAspect="1"/>
          </p:cNvPicPr>
          <p:nvPr/>
        </p:nvPicPr>
        <p:blipFill>
          <a:blip r:embed="rId5"/>
          <a:stretch>
            <a:fillRect/>
          </a:stretch>
        </p:blipFill>
        <p:spPr>
          <a:xfrm>
            <a:off x="773073" y="6295906"/>
            <a:ext cx="1104424" cy="1325285"/>
          </a:xfrm>
          <a:prstGeom prst="rect">
            <a:avLst/>
          </a:prstGeom>
        </p:spPr>
      </p:pic>
      <p:sp>
        <p:nvSpPr>
          <p:cNvPr id="14" name="Text 7"/>
          <p:cNvSpPr/>
          <p:nvPr/>
        </p:nvSpPr>
        <p:spPr>
          <a:xfrm>
            <a:off x="2208728" y="6516767"/>
            <a:ext cx="2761178" cy="345043"/>
          </a:xfrm>
          <a:prstGeom prst="rect">
            <a:avLst/>
          </a:prstGeom>
          <a:noFill/>
          <a:ln/>
        </p:spPr>
        <p:txBody>
          <a:bodyPr wrap="none" lIns="0" tIns="0" rIns="0" bIns="0" rtlCol="0" anchor="t"/>
          <a:lstStyle/>
          <a:p>
            <a:pPr algn="l" indent="0" marL="0">
              <a:lnSpc>
                <a:spcPts val="2700"/>
              </a:lnSpc>
              <a:buNone/>
            </a:pPr>
            <a:r>
              <a:rPr lang="en-US" sz="2150" b="1" spc="-65" kern="0" dirty="0">
                <a:solidFill>
                  <a:srgbClr val="272525"/>
                </a:solidFill>
                <a:latin typeface="Inter Bold" pitchFamily="34" charset="0"/>
                <a:ea typeface="Inter Bold" pitchFamily="34" charset="-122"/>
                <a:cs typeface="Inter Bold" pitchFamily="34" charset="-120"/>
              </a:rPr>
              <a:t>ESP8266</a:t>
            </a:r>
            <a:endParaRPr lang="en-US" sz="2150" dirty="0"/>
          </a:p>
        </p:txBody>
      </p:sp>
      <p:sp>
        <p:nvSpPr>
          <p:cNvPr id="15" name="Text 8"/>
          <p:cNvSpPr/>
          <p:nvPr/>
        </p:nvSpPr>
        <p:spPr>
          <a:xfrm>
            <a:off x="2208728" y="6994327"/>
            <a:ext cx="6162199" cy="353378"/>
          </a:xfrm>
          <a:prstGeom prst="rect">
            <a:avLst/>
          </a:prstGeom>
          <a:noFill/>
          <a:ln/>
        </p:spPr>
        <p:txBody>
          <a:bodyPr wrap="none" lIns="0" tIns="0" rIns="0" bIns="0" rtlCol="0" anchor="t"/>
          <a:lstStyle/>
          <a:p>
            <a:pPr algn="l" indent="0" marL="0">
              <a:lnSpc>
                <a:spcPts val="2750"/>
              </a:lnSpc>
              <a:buNone/>
            </a:pPr>
            <a:r>
              <a:rPr lang="en-US" sz="1700" spc="-35" kern="0" dirty="0">
                <a:solidFill>
                  <a:srgbClr val="272525"/>
                </a:solidFill>
                <a:latin typeface="Inter" pitchFamily="34" charset="0"/>
                <a:ea typeface="Inter" pitchFamily="34" charset="-122"/>
                <a:cs typeface="Inter" pitchFamily="34" charset="-120"/>
              </a:rPr>
              <a:t>Hiển thị giao diện và gửi dữ liệu.</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036933"/>
            <a:ext cx="7342584" cy="708779"/>
          </a:xfrm>
          <a:prstGeom prst="rect">
            <a:avLst/>
          </a:prstGeom>
          <a:noFill/>
          <a:ln/>
        </p:spPr>
        <p:txBody>
          <a:bodyPr wrap="none" lIns="0" tIns="0" rIns="0" bIns="0" rtlCol="0" anchor="t"/>
          <a:lstStyle/>
          <a:p>
            <a:pPr indent="0" marL="0">
              <a:lnSpc>
                <a:spcPts val="5550"/>
              </a:lnSpc>
              <a:buNone/>
            </a:pPr>
            <a:r>
              <a:rPr lang="en-US" sz="4450" b="1" spc="-134" kern="0" dirty="0">
                <a:solidFill>
                  <a:srgbClr val="000000"/>
                </a:solidFill>
                <a:latin typeface="Inter Bold" pitchFamily="34" charset="0"/>
                <a:ea typeface="Inter Bold" pitchFamily="34" charset="-122"/>
                <a:cs typeface="Inter Bold" pitchFamily="34" charset="-120"/>
              </a:rPr>
              <a:t>Quy trình Chế tạo và Lắp ráp</a:t>
            </a:r>
            <a:endParaRPr lang="en-US" sz="4450" dirty="0"/>
          </a:p>
        </p:txBody>
      </p:sp>
      <p:sp>
        <p:nvSpPr>
          <p:cNvPr id="4" name="Shape 1"/>
          <p:cNvSpPr/>
          <p:nvPr/>
        </p:nvSpPr>
        <p:spPr>
          <a:xfrm>
            <a:off x="793790" y="6106597"/>
            <a:ext cx="3005495" cy="226814"/>
          </a:xfrm>
          <a:prstGeom prst="roundRect">
            <a:avLst>
              <a:gd name="adj" fmla="val 42003"/>
            </a:avLst>
          </a:prstGeom>
          <a:solidFill>
            <a:srgbClr val="DADBF1"/>
          </a:solidFill>
          <a:ln w="7620">
            <a:solidFill>
              <a:srgbClr val="C0C1D7"/>
            </a:solidFill>
            <a:prstDash val="solid"/>
          </a:ln>
        </p:spPr>
      </p:sp>
      <p:sp>
        <p:nvSpPr>
          <p:cNvPr id="5" name="Text 2"/>
          <p:cNvSpPr/>
          <p:nvPr/>
        </p:nvSpPr>
        <p:spPr>
          <a:xfrm>
            <a:off x="793790" y="6673572"/>
            <a:ext cx="2968228" cy="354330"/>
          </a:xfrm>
          <a:prstGeom prst="rect">
            <a:avLst/>
          </a:prstGeom>
          <a:noFill/>
          <a:ln/>
        </p:spPr>
        <p:txBody>
          <a:bodyPr wrap="none" lIns="0" tIns="0" rIns="0" bIns="0" rtlCol="0" anchor="t"/>
          <a:lstStyle/>
          <a:p>
            <a:pPr algn="l"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Phân tích và Mô phỏng</a:t>
            </a:r>
            <a:endParaRPr lang="en-US" sz="2200" dirty="0"/>
          </a:p>
        </p:txBody>
      </p:sp>
      <p:sp>
        <p:nvSpPr>
          <p:cNvPr id="6" name="Shape 3"/>
          <p:cNvSpPr/>
          <p:nvPr/>
        </p:nvSpPr>
        <p:spPr>
          <a:xfrm>
            <a:off x="4139446" y="5766316"/>
            <a:ext cx="3005614" cy="226814"/>
          </a:xfrm>
          <a:prstGeom prst="roundRect">
            <a:avLst>
              <a:gd name="adj" fmla="val 42003"/>
            </a:avLst>
          </a:prstGeom>
          <a:solidFill>
            <a:srgbClr val="DADBF1"/>
          </a:solidFill>
          <a:ln w="7620">
            <a:solidFill>
              <a:srgbClr val="C0C1D7"/>
            </a:solidFill>
            <a:prstDash val="solid"/>
          </a:ln>
        </p:spPr>
      </p:sp>
      <p:sp>
        <p:nvSpPr>
          <p:cNvPr id="7" name="Text 4"/>
          <p:cNvSpPr/>
          <p:nvPr/>
        </p:nvSpPr>
        <p:spPr>
          <a:xfrm>
            <a:off x="4139446" y="6333292"/>
            <a:ext cx="2835235" cy="354330"/>
          </a:xfrm>
          <a:prstGeom prst="rect">
            <a:avLst/>
          </a:prstGeom>
          <a:noFill/>
          <a:ln/>
        </p:spPr>
        <p:txBody>
          <a:bodyPr wrap="none" lIns="0" tIns="0" rIns="0" bIns="0" rtlCol="0" anchor="t"/>
          <a:lstStyle/>
          <a:p>
            <a:pPr algn="l"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Gia công bộ phận</a:t>
            </a:r>
            <a:endParaRPr lang="en-US" sz="2200" dirty="0"/>
          </a:p>
        </p:txBody>
      </p:sp>
      <p:sp>
        <p:nvSpPr>
          <p:cNvPr id="8" name="Shape 5"/>
          <p:cNvSpPr/>
          <p:nvPr/>
        </p:nvSpPr>
        <p:spPr>
          <a:xfrm>
            <a:off x="7485221" y="5426035"/>
            <a:ext cx="3005614" cy="226814"/>
          </a:xfrm>
          <a:prstGeom prst="roundRect">
            <a:avLst>
              <a:gd name="adj" fmla="val 42003"/>
            </a:avLst>
          </a:prstGeom>
          <a:solidFill>
            <a:srgbClr val="DADBF1"/>
          </a:solidFill>
          <a:ln w="7620">
            <a:solidFill>
              <a:srgbClr val="C0C1D7"/>
            </a:solidFill>
            <a:prstDash val="solid"/>
          </a:ln>
        </p:spPr>
      </p:sp>
      <p:sp>
        <p:nvSpPr>
          <p:cNvPr id="9" name="Text 6"/>
          <p:cNvSpPr/>
          <p:nvPr/>
        </p:nvSpPr>
        <p:spPr>
          <a:xfrm>
            <a:off x="7485221" y="5993011"/>
            <a:ext cx="2835235" cy="354330"/>
          </a:xfrm>
          <a:prstGeom prst="rect">
            <a:avLst/>
          </a:prstGeom>
          <a:noFill/>
          <a:ln/>
        </p:spPr>
        <p:txBody>
          <a:bodyPr wrap="none" lIns="0" tIns="0" rIns="0" bIns="0" rtlCol="0" anchor="t"/>
          <a:lstStyle/>
          <a:p>
            <a:pPr algn="l"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Lắp ráp cơ khí</a:t>
            </a:r>
            <a:endParaRPr lang="en-US" sz="2200" dirty="0"/>
          </a:p>
        </p:txBody>
      </p:sp>
      <p:sp>
        <p:nvSpPr>
          <p:cNvPr id="10" name="Shape 7"/>
          <p:cNvSpPr/>
          <p:nvPr/>
        </p:nvSpPr>
        <p:spPr>
          <a:xfrm>
            <a:off x="10830997" y="5085874"/>
            <a:ext cx="3005614" cy="226814"/>
          </a:xfrm>
          <a:prstGeom prst="roundRect">
            <a:avLst>
              <a:gd name="adj" fmla="val 42003"/>
            </a:avLst>
          </a:prstGeom>
          <a:solidFill>
            <a:srgbClr val="DADBF1"/>
          </a:solidFill>
          <a:ln w="7620">
            <a:solidFill>
              <a:srgbClr val="C0C1D7"/>
            </a:solidFill>
            <a:prstDash val="solid"/>
          </a:ln>
        </p:spPr>
      </p:sp>
      <p:sp>
        <p:nvSpPr>
          <p:cNvPr id="11" name="Text 8"/>
          <p:cNvSpPr/>
          <p:nvPr/>
        </p:nvSpPr>
        <p:spPr>
          <a:xfrm>
            <a:off x="10830997" y="5652849"/>
            <a:ext cx="2835235" cy="354330"/>
          </a:xfrm>
          <a:prstGeom prst="rect">
            <a:avLst/>
          </a:prstGeom>
          <a:noFill/>
          <a:ln/>
        </p:spPr>
        <p:txBody>
          <a:bodyPr wrap="none" lIns="0" tIns="0" rIns="0" bIns="0" rtlCol="0" anchor="t"/>
          <a:lstStyle/>
          <a:p>
            <a:pPr algn="l" indent="0" marL="0">
              <a:lnSpc>
                <a:spcPts val="2750"/>
              </a:lnSpc>
              <a:buNone/>
            </a:pPr>
            <a:r>
              <a:rPr lang="en-US" sz="2200" b="1" spc="-67" kern="0" dirty="0">
                <a:solidFill>
                  <a:srgbClr val="272525"/>
                </a:solidFill>
                <a:latin typeface="Inter Bold" pitchFamily="34" charset="0"/>
                <a:ea typeface="Inter Bold" pitchFamily="34" charset="-122"/>
                <a:cs typeface="Inter Bold" pitchFamily="34" charset="-120"/>
              </a:rPr>
              <a:t>Tích hợp phần mềm</a:t>
            </a:r>
            <a:endParaRPr lang="en-US" sz="2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2025-03-04T00:44:52Z</dcterms:created>
  <dcterms:modified xsi:type="dcterms:W3CDTF">2025-03-04T00:44:52Z</dcterms:modified>
</cp:coreProperties>
</file>